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4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381" r:id="rId34"/>
    <p:sldId id="382" r:id="rId35"/>
    <p:sldId id="383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84" r:id="rId61"/>
    <p:sldId id="385" r:id="rId62"/>
    <p:sldId id="314" r:id="rId63"/>
    <p:sldId id="315" r:id="rId64"/>
    <p:sldId id="316" r:id="rId65"/>
    <p:sldId id="38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87" r:id="rId78"/>
    <p:sldId id="328" r:id="rId79"/>
    <p:sldId id="329" r:id="rId80"/>
    <p:sldId id="330" r:id="rId81"/>
    <p:sldId id="331" r:id="rId82"/>
    <p:sldId id="332" r:id="rId83"/>
    <p:sldId id="333" r:id="rId84"/>
    <p:sldId id="334" r:id="rId85"/>
    <p:sldId id="335" r:id="rId86"/>
    <p:sldId id="336" r:id="rId87"/>
    <p:sldId id="337" r:id="rId88"/>
    <p:sldId id="338" r:id="rId89"/>
    <p:sldId id="339" r:id="rId90"/>
    <p:sldId id="340" r:id="rId91"/>
    <p:sldId id="341" r:id="rId92"/>
    <p:sldId id="342" r:id="rId93"/>
    <p:sldId id="343" r:id="rId94"/>
    <p:sldId id="344" r:id="rId95"/>
    <p:sldId id="345" r:id="rId96"/>
    <p:sldId id="346" r:id="rId97"/>
    <p:sldId id="347" r:id="rId98"/>
    <p:sldId id="348" r:id="rId99"/>
    <p:sldId id="349" r:id="rId100"/>
    <p:sldId id="350" r:id="rId101"/>
    <p:sldId id="351" r:id="rId102"/>
    <p:sldId id="352" r:id="rId103"/>
    <p:sldId id="353" r:id="rId104"/>
    <p:sldId id="354" r:id="rId105"/>
    <p:sldId id="355" r:id="rId106"/>
    <p:sldId id="356" r:id="rId107"/>
    <p:sldId id="357" r:id="rId108"/>
    <p:sldId id="358" r:id="rId109"/>
    <p:sldId id="359" r:id="rId110"/>
    <p:sldId id="360" r:id="rId111"/>
    <p:sldId id="361" r:id="rId112"/>
    <p:sldId id="362" r:id="rId113"/>
    <p:sldId id="363" r:id="rId114"/>
    <p:sldId id="364" r:id="rId115"/>
    <p:sldId id="365" r:id="rId116"/>
    <p:sldId id="366" r:id="rId117"/>
    <p:sldId id="367" r:id="rId118"/>
    <p:sldId id="368" r:id="rId119"/>
    <p:sldId id="369" r:id="rId120"/>
    <p:sldId id="370" r:id="rId121"/>
    <p:sldId id="371" r:id="rId122"/>
    <p:sldId id="372" r:id="rId123"/>
    <p:sldId id="373" r:id="rId124"/>
    <p:sldId id="374" r:id="rId125"/>
    <p:sldId id="375" r:id="rId126"/>
    <p:sldId id="376" r:id="rId127"/>
    <p:sldId id="377" r:id="rId128"/>
    <p:sldId id="378" r:id="rId129"/>
    <p:sldId id="379" r:id="rId130"/>
    <p:sldId id="380" r:id="rId131"/>
    <p:sldId id="388" r:id="rId132"/>
    <p:sldId id="389" r:id="rId1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1" autoAdjust="0"/>
    <p:restoredTop sz="96386" autoAdjust="0"/>
  </p:normalViewPr>
  <p:slideViewPr>
    <p:cSldViewPr snapToGrid="0">
      <p:cViewPr varScale="1">
        <p:scale>
          <a:sx n="75" d="100"/>
          <a:sy n="75" d="100"/>
        </p:scale>
        <p:origin x="1181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316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13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B933322-FEE1-4503-9BEA-98C577FB6C5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6B00F9-04A4-4E5A-949E-5FB639BAB31D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84E779-FFF8-4732-822F-F35B09DB7EB8}" type="slidenum">
              <a:rPr lang="en-US"/>
              <a:pPr/>
              <a:t>10</a:t>
            </a:fld>
            <a:endParaRPr lang="en-US"/>
          </a:p>
        </p:txBody>
      </p:sp>
      <p:sp>
        <p:nvSpPr>
          <p:cNvPr id="827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27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A4CFD8-8D73-498B-AAE7-4EFB62B07DAF}" type="slidenum">
              <a:rPr lang="en-US"/>
              <a:pPr/>
              <a:t>100</a:t>
            </a:fld>
            <a:endParaRPr lang="en-US"/>
          </a:p>
        </p:txBody>
      </p:sp>
      <p:sp>
        <p:nvSpPr>
          <p:cNvPr id="99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B56F46-C20C-410B-863F-53838EA7BB1D}" type="slidenum">
              <a:rPr lang="en-US"/>
              <a:pPr/>
              <a:t>101</a:t>
            </a:fld>
            <a:endParaRPr lang="en-US"/>
          </a:p>
        </p:txBody>
      </p:sp>
      <p:sp>
        <p:nvSpPr>
          <p:cNvPr id="999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CC6285-2D77-45CD-89A1-10AE54C36BA1}" type="slidenum">
              <a:rPr lang="en-US"/>
              <a:pPr/>
              <a:t>102</a:t>
            </a:fld>
            <a:endParaRPr lang="en-US"/>
          </a:p>
        </p:txBody>
      </p:sp>
      <p:sp>
        <p:nvSpPr>
          <p:cNvPr id="1001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1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F6054C-CA7E-4145-9575-98CFD25B05AC}" type="slidenum">
              <a:rPr lang="en-US"/>
              <a:pPr/>
              <a:t>103</a:t>
            </a:fld>
            <a:endParaRPr lang="en-US"/>
          </a:p>
        </p:txBody>
      </p:sp>
      <p:sp>
        <p:nvSpPr>
          <p:cNvPr id="1003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3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A0D8E6-E654-4D18-AD52-17C62253E980}" type="slidenum">
              <a:rPr lang="en-US"/>
              <a:pPr/>
              <a:t>104</a:t>
            </a:fld>
            <a:endParaRPr lang="en-US"/>
          </a:p>
        </p:txBody>
      </p:sp>
      <p:sp>
        <p:nvSpPr>
          <p:cNvPr id="1005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5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B0765B-0E83-4659-A1D5-39801301A6C2}" type="slidenum">
              <a:rPr lang="en-US"/>
              <a:pPr/>
              <a:t>105</a:t>
            </a:fld>
            <a:endParaRPr lang="en-US"/>
          </a:p>
        </p:txBody>
      </p:sp>
      <p:sp>
        <p:nvSpPr>
          <p:cNvPr id="1007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7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5DE511-EA17-4895-A4E0-9DDC4B96DDB1}" type="slidenum">
              <a:rPr lang="en-US"/>
              <a:pPr/>
              <a:t>106</a:t>
            </a:fld>
            <a:endParaRPr lang="en-US"/>
          </a:p>
        </p:txBody>
      </p:sp>
      <p:sp>
        <p:nvSpPr>
          <p:cNvPr id="1009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9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708EAA-B7BA-4C50-83EC-06D2B686E573}" type="slidenum">
              <a:rPr lang="en-US"/>
              <a:pPr/>
              <a:t>107</a:t>
            </a:fld>
            <a:endParaRPr lang="en-US"/>
          </a:p>
        </p:txBody>
      </p:sp>
      <p:sp>
        <p:nvSpPr>
          <p:cNvPr id="101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87AD0D-BECA-40A0-A865-8C43CBEFD754}" type="slidenum">
              <a:rPr lang="en-US"/>
              <a:pPr/>
              <a:t>108</a:t>
            </a:fld>
            <a:endParaRPr lang="en-US"/>
          </a:p>
        </p:txBody>
      </p:sp>
      <p:sp>
        <p:nvSpPr>
          <p:cNvPr id="1013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3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6FA95F-1A49-4614-884E-77681A45DC2F}" type="slidenum">
              <a:rPr lang="en-US"/>
              <a:pPr/>
              <a:t>109</a:t>
            </a:fld>
            <a:endParaRPr lang="en-US"/>
          </a:p>
        </p:txBody>
      </p:sp>
      <p:sp>
        <p:nvSpPr>
          <p:cNvPr id="1015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5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F48C5C-C97B-4515-9387-08D34F1BB45F}" type="slidenum">
              <a:rPr lang="en-US"/>
              <a:pPr/>
              <a:t>11</a:t>
            </a:fld>
            <a:endParaRPr lang="en-US"/>
          </a:p>
        </p:txBody>
      </p:sp>
      <p:sp>
        <p:nvSpPr>
          <p:cNvPr id="82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2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91A219-EB9B-4015-9DE1-0E25C079AFDF}" type="slidenum">
              <a:rPr lang="en-US"/>
              <a:pPr/>
              <a:t>110</a:t>
            </a:fld>
            <a:endParaRPr lang="en-US"/>
          </a:p>
        </p:txBody>
      </p:sp>
      <p:sp>
        <p:nvSpPr>
          <p:cNvPr id="1017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7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CDF822-2F58-4E21-95F8-FFA5AE3274A0}" type="slidenum">
              <a:rPr lang="en-US"/>
              <a:pPr/>
              <a:t>111</a:t>
            </a:fld>
            <a:endParaRPr lang="en-US"/>
          </a:p>
        </p:txBody>
      </p:sp>
      <p:sp>
        <p:nvSpPr>
          <p:cNvPr id="1019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9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3974A1-FBA5-47C4-94E4-D82EDC128EFE}" type="slidenum">
              <a:rPr lang="en-US"/>
              <a:pPr/>
              <a:t>112</a:t>
            </a:fld>
            <a:endParaRPr lang="en-US"/>
          </a:p>
        </p:txBody>
      </p:sp>
      <p:sp>
        <p:nvSpPr>
          <p:cNvPr id="1021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1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3F8F2F-C980-4C1B-B3E1-A838AA621D07}" type="slidenum">
              <a:rPr lang="en-US"/>
              <a:pPr/>
              <a:t>113</a:t>
            </a:fld>
            <a:endParaRPr lang="en-US"/>
          </a:p>
        </p:txBody>
      </p:sp>
      <p:sp>
        <p:nvSpPr>
          <p:cNvPr id="1024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4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34CA99-FFF3-4E3A-8647-F08111A2C2F0}" type="slidenum">
              <a:rPr lang="en-US"/>
              <a:pPr/>
              <a:t>114</a:t>
            </a:fld>
            <a:endParaRPr lang="en-US"/>
          </a:p>
        </p:txBody>
      </p:sp>
      <p:sp>
        <p:nvSpPr>
          <p:cNvPr id="1026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6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43960D-954F-4481-85A9-6CF765958D6D}" type="slidenum">
              <a:rPr lang="en-US"/>
              <a:pPr/>
              <a:t>115</a:t>
            </a:fld>
            <a:endParaRPr lang="en-US"/>
          </a:p>
        </p:txBody>
      </p:sp>
      <p:sp>
        <p:nvSpPr>
          <p:cNvPr id="1028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8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893479-AB16-490B-9584-85DA5B4BD2E1}" type="slidenum">
              <a:rPr lang="en-US"/>
              <a:pPr/>
              <a:t>116</a:t>
            </a:fld>
            <a:endParaRPr lang="en-US"/>
          </a:p>
        </p:txBody>
      </p:sp>
      <p:sp>
        <p:nvSpPr>
          <p:cNvPr id="1030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30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97DF67-E261-4A44-A063-FAE8B186D156}" type="slidenum">
              <a:rPr lang="en-US"/>
              <a:pPr/>
              <a:t>117</a:t>
            </a:fld>
            <a:endParaRPr lang="en-US"/>
          </a:p>
        </p:txBody>
      </p:sp>
      <p:sp>
        <p:nvSpPr>
          <p:cNvPr id="1032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32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04CE0C-8A53-40CE-9AA1-1971A4F9A18C}" type="slidenum">
              <a:rPr lang="en-US"/>
              <a:pPr/>
              <a:t>118</a:t>
            </a:fld>
            <a:endParaRPr lang="en-US"/>
          </a:p>
        </p:txBody>
      </p:sp>
      <p:sp>
        <p:nvSpPr>
          <p:cNvPr id="1034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34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C0E949-7D20-4A64-8A03-68FBC0456E5D}" type="slidenum">
              <a:rPr lang="en-US"/>
              <a:pPr/>
              <a:t>119</a:t>
            </a:fld>
            <a:endParaRPr lang="en-US"/>
          </a:p>
        </p:txBody>
      </p:sp>
      <p:sp>
        <p:nvSpPr>
          <p:cNvPr id="1036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36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FE50B7-842B-4755-9608-A59A1C9C3E41}" type="slidenum">
              <a:rPr lang="en-US"/>
              <a:pPr/>
              <a:t>12</a:t>
            </a:fld>
            <a:endParaRPr lang="en-US"/>
          </a:p>
        </p:txBody>
      </p:sp>
      <p:sp>
        <p:nvSpPr>
          <p:cNvPr id="831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31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4F583F-9EF0-43A1-81B7-C9E2C0FA8C18}" type="slidenum">
              <a:rPr lang="en-US"/>
              <a:pPr/>
              <a:t>120</a:t>
            </a:fld>
            <a:endParaRPr lang="en-US"/>
          </a:p>
        </p:txBody>
      </p:sp>
      <p:sp>
        <p:nvSpPr>
          <p:cNvPr id="1038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38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7CA2AE-CDA7-4E1C-8005-B182B4C1C6EF}" type="slidenum">
              <a:rPr lang="en-US"/>
              <a:pPr/>
              <a:t>121</a:t>
            </a:fld>
            <a:endParaRPr lang="en-US"/>
          </a:p>
        </p:txBody>
      </p:sp>
      <p:sp>
        <p:nvSpPr>
          <p:cNvPr id="1040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40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A6FC49-DA20-4CE3-B6B0-2136B20260C9}" type="slidenum">
              <a:rPr lang="en-US"/>
              <a:pPr/>
              <a:t>122</a:t>
            </a:fld>
            <a:endParaRPr lang="en-US"/>
          </a:p>
        </p:txBody>
      </p:sp>
      <p:sp>
        <p:nvSpPr>
          <p:cNvPr id="1042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42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D8DEFE-545C-4747-8A30-0E70EF884256}" type="slidenum">
              <a:rPr lang="en-US"/>
              <a:pPr/>
              <a:t>123</a:t>
            </a:fld>
            <a:endParaRPr lang="en-US"/>
          </a:p>
        </p:txBody>
      </p:sp>
      <p:sp>
        <p:nvSpPr>
          <p:cNvPr id="1044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44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5025E8-5C98-4105-9462-49FF72F27C22}" type="slidenum">
              <a:rPr lang="en-US"/>
              <a:pPr/>
              <a:t>124</a:t>
            </a:fld>
            <a:endParaRPr lang="en-US"/>
          </a:p>
        </p:txBody>
      </p:sp>
      <p:sp>
        <p:nvSpPr>
          <p:cNvPr id="104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4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7C2BEE-006B-4167-9789-019D81DC4C45}" type="slidenum">
              <a:rPr lang="en-US"/>
              <a:pPr/>
              <a:t>125</a:t>
            </a:fld>
            <a:endParaRPr lang="en-US"/>
          </a:p>
        </p:txBody>
      </p:sp>
      <p:sp>
        <p:nvSpPr>
          <p:cNvPr id="1048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48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A19C6A-4B3E-442F-A97C-FD592464398A}" type="slidenum">
              <a:rPr lang="en-US"/>
              <a:pPr/>
              <a:t>126</a:t>
            </a:fld>
            <a:endParaRPr lang="en-US"/>
          </a:p>
        </p:txBody>
      </p:sp>
      <p:sp>
        <p:nvSpPr>
          <p:cNvPr id="1050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50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F04B21-1676-46D4-8C98-242675F26AE8}" type="slidenum">
              <a:rPr lang="en-US"/>
              <a:pPr/>
              <a:t>127</a:t>
            </a:fld>
            <a:endParaRPr lang="en-US"/>
          </a:p>
        </p:txBody>
      </p:sp>
      <p:sp>
        <p:nvSpPr>
          <p:cNvPr id="1052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52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8A8EA6-F2D7-4D5D-88F1-84835A365756}" type="slidenum">
              <a:rPr lang="en-US"/>
              <a:pPr/>
              <a:t>128</a:t>
            </a:fld>
            <a:endParaRPr lang="en-US"/>
          </a:p>
        </p:txBody>
      </p:sp>
      <p:sp>
        <p:nvSpPr>
          <p:cNvPr id="1054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54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1A2816-69F3-4C56-9DC0-A616231C2BD3}" type="slidenum">
              <a:rPr lang="en-US"/>
              <a:pPr/>
              <a:t>129</a:t>
            </a:fld>
            <a:endParaRPr lang="en-US"/>
          </a:p>
        </p:txBody>
      </p:sp>
      <p:sp>
        <p:nvSpPr>
          <p:cNvPr id="1056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56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5C0F23-9012-4E55-8696-FF4AE48F485E}" type="slidenum">
              <a:rPr lang="en-US"/>
              <a:pPr/>
              <a:t>13</a:t>
            </a:fld>
            <a:endParaRPr lang="en-US"/>
          </a:p>
        </p:txBody>
      </p:sp>
      <p:sp>
        <p:nvSpPr>
          <p:cNvPr id="83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3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C179B8-61F6-45E7-BB54-0FF6A1092B53}" type="slidenum">
              <a:rPr lang="en-US"/>
              <a:pPr/>
              <a:t>130</a:t>
            </a:fld>
            <a:endParaRPr lang="en-US"/>
          </a:p>
        </p:txBody>
      </p:sp>
      <p:sp>
        <p:nvSpPr>
          <p:cNvPr id="1058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58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BAA612-8BEB-4660-AAC5-DED9A9AC6D6B}" type="slidenum">
              <a:rPr lang="en-US"/>
              <a:pPr/>
              <a:t>131</a:t>
            </a:fld>
            <a:endParaRPr lang="en-US"/>
          </a:p>
        </p:txBody>
      </p:sp>
      <p:sp>
        <p:nvSpPr>
          <p:cNvPr id="1079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79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B4BF2C-3638-4595-8A86-41C6465031F6}" type="slidenum">
              <a:rPr lang="en-US"/>
              <a:pPr/>
              <a:t>132</a:t>
            </a:fld>
            <a:endParaRPr lang="en-US"/>
          </a:p>
        </p:txBody>
      </p:sp>
      <p:sp>
        <p:nvSpPr>
          <p:cNvPr id="1081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81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368966-37B5-4A8A-9006-F04D00E53E29}" type="slidenum">
              <a:rPr lang="en-US"/>
              <a:pPr/>
              <a:t>14</a:t>
            </a:fld>
            <a:endParaRPr lang="en-US"/>
          </a:p>
        </p:txBody>
      </p:sp>
      <p:sp>
        <p:nvSpPr>
          <p:cNvPr id="835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3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3C59AC-4A0F-4352-9BC5-4CB185DBD722}" type="slidenum">
              <a:rPr lang="en-US"/>
              <a:pPr/>
              <a:t>15</a:t>
            </a:fld>
            <a:endParaRPr lang="en-US"/>
          </a:p>
        </p:txBody>
      </p:sp>
      <p:sp>
        <p:nvSpPr>
          <p:cNvPr id="837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37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E8DC6C-1803-4519-8B64-744D1154E70D}" type="slidenum">
              <a:rPr lang="en-US"/>
              <a:pPr/>
              <a:t>16</a:t>
            </a:fld>
            <a:endParaRPr lang="en-US"/>
          </a:p>
        </p:txBody>
      </p:sp>
      <p:sp>
        <p:nvSpPr>
          <p:cNvPr id="839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3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9340CE-9378-4719-AABA-44DE6DED8430}" type="slidenum">
              <a:rPr lang="en-US"/>
              <a:pPr/>
              <a:t>17</a:t>
            </a:fld>
            <a:endParaRPr lang="en-US"/>
          </a:p>
        </p:txBody>
      </p:sp>
      <p:sp>
        <p:nvSpPr>
          <p:cNvPr id="84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4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745D98-743F-4C35-BCFE-CD410188EE5A}" type="slidenum">
              <a:rPr lang="en-US"/>
              <a:pPr/>
              <a:t>18</a:t>
            </a:fld>
            <a:endParaRPr lang="en-US"/>
          </a:p>
        </p:txBody>
      </p:sp>
      <p:sp>
        <p:nvSpPr>
          <p:cNvPr id="84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4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CCE5C9-DEC0-4994-B605-7C27FD28D639}" type="slidenum">
              <a:rPr lang="en-US"/>
              <a:pPr/>
              <a:t>19</a:t>
            </a:fld>
            <a:endParaRPr lang="en-US"/>
          </a:p>
        </p:txBody>
      </p:sp>
      <p:sp>
        <p:nvSpPr>
          <p:cNvPr id="845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45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1395F1-49D1-46A2-AEBA-AA2ACF876EE4}" type="slidenum">
              <a:rPr lang="en-US"/>
              <a:pPr/>
              <a:t>2</a:t>
            </a:fld>
            <a:endParaRPr lang="en-US"/>
          </a:p>
        </p:txBody>
      </p:sp>
      <p:sp>
        <p:nvSpPr>
          <p:cNvPr id="81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11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68F758-0035-4CDE-8F1B-B9533B83658D}" type="slidenum">
              <a:rPr lang="en-US"/>
              <a:pPr/>
              <a:t>20</a:t>
            </a:fld>
            <a:endParaRPr lang="en-US"/>
          </a:p>
        </p:txBody>
      </p:sp>
      <p:sp>
        <p:nvSpPr>
          <p:cNvPr id="847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47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C31A54-48B3-45B8-92E1-96C5340242A4}" type="slidenum">
              <a:rPr lang="en-US"/>
              <a:pPr/>
              <a:t>21</a:t>
            </a:fld>
            <a:endParaRPr lang="en-US"/>
          </a:p>
        </p:txBody>
      </p:sp>
      <p:sp>
        <p:nvSpPr>
          <p:cNvPr id="84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4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49975B-6ED3-4759-BD66-7407F8A7310D}" type="slidenum">
              <a:rPr lang="en-US"/>
              <a:pPr/>
              <a:t>22</a:t>
            </a:fld>
            <a:endParaRPr lang="en-US"/>
          </a:p>
        </p:txBody>
      </p:sp>
      <p:sp>
        <p:nvSpPr>
          <p:cNvPr id="85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51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0ADB0B-8DBA-4AA4-9D37-F63A2B159A56}" type="slidenum">
              <a:rPr lang="en-US"/>
              <a:pPr/>
              <a:t>23</a:t>
            </a:fld>
            <a:endParaRPr lang="en-US"/>
          </a:p>
        </p:txBody>
      </p:sp>
      <p:sp>
        <p:nvSpPr>
          <p:cNvPr id="854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54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C5B229-7301-48A6-9659-B9BDCAF71C89}" type="slidenum">
              <a:rPr lang="en-US"/>
              <a:pPr/>
              <a:t>24</a:t>
            </a:fld>
            <a:endParaRPr lang="en-US"/>
          </a:p>
        </p:txBody>
      </p:sp>
      <p:sp>
        <p:nvSpPr>
          <p:cNvPr id="85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5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F2876E-FF16-4137-BD6C-A6C33B9895B7}" type="slidenum">
              <a:rPr lang="en-US"/>
              <a:pPr/>
              <a:t>25</a:t>
            </a:fld>
            <a:endParaRPr lang="en-US"/>
          </a:p>
        </p:txBody>
      </p:sp>
      <p:sp>
        <p:nvSpPr>
          <p:cNvPr id="85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5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04DE31-59DA-4457-9CE6-00A845AD2A16}" type="slidenum">
              <a:rPr lang="en-US"/>
              <a:pPr/>
              <a:t>26</a:t>
            </a:fld>
            <a:endParaRPr lang="en-US"/>
          </a:p>
        </p:txBody>
      </p:sp>
      <p:sp>
        <p:nvSpPr>
          <p:cNvPr id="86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6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B009D4-B383-4C2F-B756-4DEDF9118DBD}" type="slidenum">
              <a:rPr lang="en-US"/>
              <a:pPr/>
              <a:t>27</a:t>
            </a:fld>
            <a:endParaRPr lang="en-US"/>
          </a:p>
        </p:txBody>
      </p:sp>
      <p:sp>
        <p:nvSpPr>
          <p:cNvPr id="86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6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D351D1-5032-4ADE-AB34-B855CC505538}" type="slidenum">
              <a:rPr lang="en-US"/>
              <a:pPr/>
              <a:t>28</a:t>
            </a:fld>
            <a:endParaRPr lang="en-US"/>
          </a:p>
        </p:txBody>
      </p:sp>
      <p:sp>
        <p:nvSpPr>
          <p:cNvPr id="864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64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9118F8-835B-46C6-B2DB-3A6EA5996373}" type="slidenum">
              <a:rPr lang="en-US"/>
              <a:pPr/>
              <a:t>29</a:t>
            </a:fld>
            <a:endParaRPr lang="en-US"/>
          </a:p>
        </p:txBody>
      </p:sp>
      <p:sp>
        <p:nvSpPr>
          <p:cNvPr id="866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6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205AF6-C73A-4A86-98ED-EA9FA9A94FE6}" type="slidenum">
              <a:rPr lang="en-US"/>
              <a:pPr/>
              <a:t>3</a:t>
            </a:fld>
            <a:endParaRPr lang="en-US"/>
          </a:p>
        </p:txBody>
      </p:sp>
      <p:sp>
        <p:nvSpPr>
          <p:cNvPr id="81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1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E43931-BD10-4D0B-BD23-85117B3FE054}" type="slidenum">
              <a:rPr lang="en-US"/>
              <a:pPr/>
              <a:t>30</a:t>
            </a:fld>
            <a:endParaRPr lang="en-US"/>
          </a:p>
        </p:txBody>
      </p:sp>
      <p:sp>
        <p:nvSpPr>
          <p:cNvPr id="868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6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0F2093-7DCF-43C2-B485-CC8C56461249}" type="slidenum">
              <a:rPr lang="en-US"/>
              <a:pPr/>
              <a:t>31</a:t>
            </a:fld>
            <a:endParaRPr lang="en-US"/>
          </a:p>
        </p:txBody>
      </p:sp>
      <p:sp>
        <p:nvSpPr>
          <p:cNvPr id="87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7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829C62-0197-49C8-866B-25D0A5906147}" type="slidenum">
              <a:rPr lang="en-US"/>
              <a:pPr/>
              <a:t>32</a:t>
            </a:fld>
            <a:endParaRPr lang="en-US"/>
          </a:p>
        </p:txBody>
      </p:sp>
      <p:sp>
        <p:nvSpPr>
          <p:cNvPr id="872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72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9ADEC4-CB7B-4528-9B83-15FFED1DFCC0}" type="slidenum">
              <a:rPr lang="en-US"/>
              <a:pPr/>
              <a:t>33</a:t>
            </a:fld>
            <a:endParaRPr lang="en-US"/>
          </a:p>
        </p:txBody>
      </p:sp>
      <p:sp>
        <p:nvSpPr>
          <p:cNvPr id="1060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60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746102-7729-4723-A875-E7892135484D}" type="slidenum">
              <a:rPr lang="en-US"/>
              <a:pPr/>
              <a:t>34</a:t>
            </a:fld>
            <a:endParaRPr lang="en-US"/>
          </a:p>
        </p:txBody>
      </p:sp>
      <p:sp>
        <p:nvSpPr>
          <p:cNvPr id="1062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62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886BBE-6313-4AE2-92B0-298EBAB824E1}" type="slidenum">
              <a:rPr lang="en-US"/>
              <a:pPr/>
              <a:t>35</a:t>
            </a:fld>
            <a:endParaRPr lang="en-US"/>
          </a:p>
        </p:txBody>
      </p:sp>
      <p:sp>
        <p:nvSpPr>
          <p:cNvPr id="1064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64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29408A-1520-4DE8-AD8A-AEF1280F815A}" type="slidenum">
              <a:rPr lang="en-US"/>
              <a:pPr/>
              <a:t>36</a:t>
            </a:fld>
            <a:endParaRPr lang="en-US"/>
          </a:p>
        </p:txBody>
      </p:sp>
      <p:sp>
        <p:nvSpPr>
          <p:cNvPr id="87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7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230465-BBEF-428D-B379-6C32DDD6BD9B}" type="slidenum">
              <a:rPr lang="en-US"/>
              <a:pPr/>
              <a:t>37</a:t>
            </a:fld>
            <a:endParaRPr lang="en-US"/>
          </a:p>
        </p:txBody>
      </p:sp>
      <p:sp>
        <p:nvSpPr>
          <p:cNvPr id="876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76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506E58-952C-4BC5-8F30-2774C4FD6525}" type="slidenum">
              <a:rPr lang="en-US"/>
              <a:pPr/>
              <a:t>38</a:t>
            </a:fld>
            <a:endParaRPr lang="en-US"/>
          </a:p>
        </p:txBody>
      </p:sp>
      <p:sp>
        <p:nvSpPr>
          <p:cNvPr id="878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78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D17854-F978-4AC3-BBCF-7E3915484C8C}" type="slidenum">
              <a:rPr lang="en-US"/>
              <a:pPr/>
              <a:t>39</a:t>
            </a:fld>
            <a:endParaRPr lang="en-US"/>
          </a:p>
        </p:txBody>
      </p:sp>
      <p:sp>
        <p:nvSpPr>
          <p:cNvPr id="880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80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DB2B6E-1B88-4043-B980-91080172019D}" type="slidenum">
              <a:rPr lang="en-US"/>
              <a:pPr/>
              <a:t>4</a:t>
            </a:fld>
            <a:endParaRPr lang="en-US"/>
          </a:p>
        </p:txBody>
      </p:sp>
      <p:sp>
        <p:nvSpPr>
          <p:cNvPr id="81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15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06C6FB-154B-45F8-BBAA-5D82B29F02C0}" type="slidenum">
              <a:rPr lang="en-US"/>
              <a:pPr/>
              <a:t>40</a:t>
            </a:fld>
            <a:endParaRPr lang="en-US"/>
          </a:p>
        </p:txBody>
      </p:sp>
      <p:sp>
        <p:nvSpPr>
          <p:cNvPr id="882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82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9CEC00-1A12-4C1F-910C-5787FA5A90C2}" type="slidenum">
              <a:rPr lang="en-US"/>
              <a:pPr/>
              <a:t>41</a:t>
            </a:fld>
            <a:endParaRPr lang="en-US"/>
          </a:p>
        </p:txBody>
      </p:sp>
      <p:sp>
        <p:nvSpPr>
          <p:cNvPr id="884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84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C0C0EB-ACB3-425A-AD45-13403AD2B25C}" type="slidenum">
              <a:rPr lang="en-US"/>
              <a:pPr/>
              <a:t>42</a:t>
            </a:fld>
            <a:endParaRPr lang="en-US"/>
          </a:p>
        </p:txBody>
      </p:sp>
      <p:sp>
        <p:nvSpPr>
          <p:cNvPr id="886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86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F1B011-B055-4E15-8689-7A8D51A9D8D2}" type="slidenum">
              <a:rPr lang="en-US"/>
              <a:pPr/>
              <a:t>43</a:t>
            </a:fld>
            <a:endParaRPr lang="en-US"/>
          </a:p>
        </p:txBody>
      </p:sp>
      <p:sp>
        <p:nvSpPr>
          <p:cNvPr id="88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8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EC86F6-8404-4C35-806B-CC131101D2F4}" type="slidenum">
              <a:rPr lang="en-US"/>
              <a:pPr/>
              <a:t>44</a:t>
            </a:fld>
            <a:endParaRPr lang="en-US"/>
          </a:p>
        </p:txBody>
      </p:sp>
      <p:sp>
        <p:nvSpPr>
          <p:cNvPr id="89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90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CA4A78-887C-4231-BE3B-C1C19FFBDD48}" type="slidenum">
              <a:rPr lang="en-US"/>
              <a:pPr/>
              <a:t>45</a:t>
            </a:fld>
            <a:endParaRPr lang="en-US"/>
          </a:p>
        </p:txBody>
      </p:sp>
      <p:sp>
        <p:nvSpPr>
          <p:cNvPr id="89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92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6FAA2B-D396-4725-AC2C-158AC2D023B9}" type="slidenum">
              <a:rPr lang="en-US"/>
              <a:pPr/>
              <a:t>46</a:t>
            </a:fld>
            <a:endParaRPr lang="en-US"/>
          </a:p>
        </p:txBody>
      </p:sp>
      <p:sp>
        <p:nvSpPr>
          <p:cNvPr id="894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94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E5F1A3-CCFD-4493-B94B-89C62CADC9F8}" type="slidenum">
              <a:rPr lang="en-US"/>
              <a:pPr/>
              <a:t>47</a:t>
            </a:fld>
            <a:endParaRPr lang="en-US"/>
          </a:p>
        </p:txBody>
      </p:sp>
      <p:sp>
        <p:nvSpPr>
          <p:cNvPr id="897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97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759264-E0A2-40AA-A692-7DA89C1D0530}" type="slidenum">
              <a:rPr lang="en-US"/>
              <a:pPr/>
              <a:t>48</a:t>
            </a:fld>
            <a:endParaRPr lang="en-US"/>
          </a:p>
        </p:txBody>
      </p:sp>
      <p:sp>
        <p:nvSpPr>
          <p:cNvPr id="899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9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31FFCA-2D2E-43D4-A912-8E7D16891E56}" type="slidenum">
              <a:rPr lang="en-US"/>
              <a:pPr/>
              <a:t>49</a:t>
            </a:fld>
            <a:endParaRPr lang="en-US"/>
          </a:p>
        </p:txBody>
      </p:sp>
      <p:sp>
        <p:nvSpPr>
          <p:cNvPr id="901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01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62A185-1A8D-479D-9372-EBB914E1C0C3}" type="slidenum">
              <a:rPr lang="en-US"/>
              <a:pPr/>
              <a:t>5</a:t>
            </a:fld>
            <a:endParaRPr lang="en-US"/>
          </a:p>
        </p:txBody>
      </p:sp>
      <p:sp>
        <p:nvSpPr>
          <p:cNvPr id="817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1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70EBB7-F9C4-4979-92A6-7841F0F2F643}" type="slidenum">
              <a:rPr lang="en-US"/>
              <a:pPr/>
              <a:t>50</a:t>
            </a:fld>
            <a:endParaRPr lang="en-US"/>
          </a:p>
        </p:txBody>
      </p:sp>
      <p:sp>
        <p:nvSpPr>
          <p:cNvPr id="903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03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E4FCE4-FA95-4A7E-AB4B-26F87E716B98}" type="slidenum">
              <a:rPr lang="en-US"/>
              <a:pPr/>
              <a:t>51</a:t>
            </a:fld>
            <a:endParaRPr lang="en-US"/>
          </a:p>
        </p:txBody>
      </p:sp>
      <p:sp>
        <p:nvSpPr>
          <p:cNvPr id="90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0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47FE3C-D018-4AE9-A6C1-AE790780F7D1}" type="slidenum">
              <a:rPr lang="en-US"/>
              <a:pPr/>
              <a:t>52</a:t>
            </a:fld>
            <a:endParaRPr lang="en-US"/>
          </a:p>
        </p:txBody>
      </p:sp>
      <p:sp>
        <p:nvSpPr>
          <p:cNvPr id="90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0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FCA426-3C43-4CF9-BBB5-7FAEF74BA85D}" type="slidenum">
              <a:rPr lang="en-US"/>
              <a:pPr/>
              <a:t>53</a:t>
            </a:fld>
            <a:endParaRPr lang="en-US"/>
          </a:p>
        </p:txBody>
      </p:sp>
      <p:sp>
        <p:nvSpPr>
          <p:cNvPr id="909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09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D41C47-49B8-4FDA-8CCB-B938277BAA81}" type="slidenum">
              <a:rPr lang="en-US"/>
              <a:pPr/>
              <a:t>54</a:t>
            </a:fld>
            <a:endParaRPr lang="en-US"/>
          </a:p>
        </p:txBody>
      </p:sp>
      <p:sp>
        <p:nvSpPr>
          <p:cNvPr id="91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1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C079A0-A2DF-4787-B438-73784B0D45D7}" type="slidenum">
              <a:rPr lang="en-US"/>
              <a:pPr/>
              <a:t>55</a:t>
            </a:fld>
            <a:endParaRPr lang="en-US"/>
          </a:p>
        </p:txBody>
      </p:sp>
      <p:sp>
        <p:nvSpPr>
          <p:cNvPr id="913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13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7A51D6-9027-4B65-BCA7-AA44E5485A90}" type="slidenum">
              <a:rPr lang="en-US"/>
              <a:pPr/>
              <a:t>56</a:t>
            </a:fld>
            <a:endParaRPr lang="en-US"/>
          </a:p>
        </p:txBody>
      </p:sp>
      <p:sp>
        <p:nvSpPr>
          <p:cNvPr id="915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1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CC1488-4CC1-4582-A3D0-E82845FE36CE}" type="slidenum">
              <a:rPr lang="en-US"/>
              <a:pPr/>
              <a:t>57</a:t>
            </a:fld>
            <a:endParaRPr lang="en-US"/>
          </a:p>
        </p:txBody>
      </p:sp>
      <p:sp>
        <p:nvSpPr>
          <p:cNvPr id="91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1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DDD05C-81EB-44A4-AE88-EA46CCDD30B2}" type="slidenum">
              <a:rPr lang="en-US"/>
              <a:pPr/>
              <a:t>58</a:t>
            </a:fld>
            <a:endParaRPr lang="en-US"/>
          </a:p>
        </p:txBody>
      </p:sp>
      <p:sp>
        <p:nvSpPr>
          <p:cNvPr id="919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19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98D72E-F1C2-4999-BA1C-E00439367969}" type="slidenum">
              <a:rPr lang="en-US"/>
              <a:pPr/>
              <a:t>59</a:t>
            </a:fld>
            <a:endParaRPr lang="en-US"/>
          </a:p>
        </p:txBody>
      </p:sp>
      <p:sp>
        <p:nvSpPr>
          <p:cNvPr id="921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21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3F4E86-B14D-4CA9-B757-64B468BB6C3E}" type="slidenum">
              <a:rPr lang="en-US"/>
              <a:pPr/>
              <a:t>6</a:t>
            </a:fld>
            <a:endParaRPr lang="en-US"/>
          </a:p>
        </p:txBody>
      </p:sp>
      <p:sp>
        <p:nvSpPr>
          <p:cNvPr id="819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19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AAC901-1F0E-47BC-A59D-3E246A36B8BE}" type="slidenum">
              <a:rPr lang="en-US"/>
              <a:pPr/>
              <a:t>60</a:t>
            </a:fld>
            <a:endParaRPr lang="en-US"/>
          </a:p>
        </p:txBody>
      </p:sp>
      <p:sp>
        <p:nvSpPr>
          <p:cNvPr id="1071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71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69DC56-CDF9-46AA-A39A-307B9C0EEB0B}" type="slidenum">
              <a:rPr lang="en-US"/>
              <a:pPr/>
              <a:t>61</a:t>
            </a:fld>
            <a:endParaRPr lang="en-US"/>
          </a:p>
        </p:txBody>
      </p:sp>
      <p:sp>
        <p:nvSpPr>
          <p:cNvPr id="1073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73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70D6E8-DFFD-4BAA-8DB6-3DADEA8CCEB6}" type="slidenum">
              <a:rPr lang="en-US"/>
              <a:pPr/>
              <a:t>62</a:t>
            </a:fld>
            <a:endParaRPr lang="en-US"/>
          </a:p>
        </p:txBody>
      </p:sp>
      <p:sp>
        <p:nvSpPr>
          <p:cNvPr id="923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23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AFE9CD-7F13-45DC-8F6C-F885CABF2264}" type="slidenum">
              <a:rPr lang="en-US"/>
              <a:pPr/>
              <a:t>63</a:t>
            </a:fld>
            <a:endParaRPr lang="en-US"/>
          </a:p>
        </p:txBody>
      </p:sp>
      <p:sp>
        <p:nvSpPr>
          <p:cNvPr id="925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25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083294-2BB1-4307-BE49-C321993190DD}" type="slidenum">
              <a:rPr lang="en-US"/>
              <a:pPr/>
              <a:t>64</a:t>
            </a:fld>
            <a:endParaRPr lang="en-US"/>
          </a:p>
        </p:txBody>
      </p:sp>
      <p:sp>
        <p:nvSpPr>
          <p:cNvPr id="927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27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314010-1D03-4DEE-A9FB-29F02F84403C}" type="slidenum">
              <a:rPr lang="en-US"/>
              <a:pPr/>
              <a:t>65</a:t>
            </a:fld>
            <a:endParaRPr lang="en-US"/>
          </a:p>
        </p:txBody>
      </p:sp>
      <p:sp>
        <p:nvSpPr>
          <p:cNvPr id="1075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75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CF5E5C-9487-402D-A9F3-61BA6388AF8B}" type="slidenum">
              <a:rPr lang="en-US"/>
              <a:pPr/>
              <a:t>66</a:t>
            </a:fld>
            <a:endParaRPr lang="en-US"/>
          </a:p>
        </p:txBody>
      </p:sp>
      <p:sp>
        <p:nvSpPr>
          <p:cNvPr id="929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29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CED66E-B895-4FF7-A9A8-F6CD007E6872}" type="slidenum">
              <a:rPr lang="en-US"/>
              <a:pPr/>
              <a:t>67</a:t>
            </a:fld>
            <a:endParaRPr lang="en-US"/>
          </a:p>
        </p:txBody>
      </p:sp>
      <p:sp>
        <p:nvSpPr>
          <p:cNvPr id="931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31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9D49C5-3ECF-4A21-8635-500B87B2E12C}" type="slidenum">
              <a:rPr lang="en-US"/>
              <a:pPr/>
              <a:t>68</a:t>
            </a:fld>
            <a:endParaRPr lang="en-US"/>
          </a:p>
        </p:txBody>
      </p:sp>
      <p:sp>
        <p:nvSpPr>
          <p:cNvPr id="933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33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838470-B4BB-4AF6-ADF3-E2428375C168}" type="slidenum">
              <a:rPr lang="en-US"/>
              <a:pPr/>
              <a:t>69</a:t>
            </a:fld>
            <a:endParaRPr lang="en-US"/>
          </a:p>
        </p:txBody>
      </p:sp>
      <p:sp>
        <p:nvSpPr>
          <p:cNvPr id="93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35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03D637-8E53-4DE0-90FB-C973B4F1C311}" type="slidenum">
              <a:rPr lang="en-US"/>
              <a:pPr/>
              <a:t>7</a:t>
            </a:fld>
            <a:endParaRPr lang="en-US"/>
          </a:p>
        </p:txBody>
      </p:sp>
      <p:sp>
        <p:nvSpPr>
          <p:cNvPr id="82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21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00964F-F7F0-4DF9-932D-5DAE21699493}" type="slidenum">
              <a:rPr lang="en-US"/>
              <a:pPr/>
              <a:t>70</a:t>
            </a:fld>
            <a:endParaRPr lang="en-US"/>
          </a:p>
        </p:txBody>
      </p:sp>
      <p:sp>
        <p:nvSpPr>
          <p:cNvPr id="937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37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CD4558-42FA-48A4-BBC3-ECB6B253E8BE}" type="slidenum">
              <a:rPr lang="en-US"/>
              <a:pPr/>
              <a:t>71</a:t>
            </a:fld>
            <a:endParaRPr lang="en-US"/>
          </a:p>
        </p:txBody>
      </p:sp>
      <p:sp>
        <p:nvSpPr>
          <p:cNvPr id="940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40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B6EC1E-76D9-41FF-A3A7-3870F8CDE475}" type="slidenum">
              <a:rPr lang="en-US"/>
              <a:pPr/>
              <a:t>72</a:t>
            </a:fld>
            <a:endParaRPr lang="en-US"/>
          </a:p>
        </p:txBody>
      </p:sp>
      <p:sp>
        <p:nvSpPr>
          <p:cNvPr id="94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42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A2F5CA-4BAB-4AA8-8210-DD33AA4C5CCD}" type="slidenum">
              <a:rPr lang="en-US"/>
              <a:pPr/>
              <a:t>73</a:t>
            </a:fld>
            <a:endParaRPr lang="en-US"/>
          </a:p>
        </p:txBody>
      </p:sp>
      <p:sp>
        <p:nvSpPr>
          <p:cNvPr id="944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44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E0E0BF-36EA-429D-81F3-E3B126F1521A}" type="slidenum">
              <a:rPr lang="en-US"/>
              <a:pPr/>
              <a:t>74</a:t>
            </a:fld>
            <a:endParaRPr lang="en-US"/>
          </a:p>
        </p:txBody>
      </p:sp>
      <p:sp>
        <p:nvSpPr>
          <p:cNvPr id="946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46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9C9FFF-89B5-48C7-B2E6-C20C24FF5E70}" type="slidenum">
              <a:rPr lang="en-US"/>
              <a:pPr/>
              <a:t>75</a:t>
            </a:fld>
            <a:endParaRPr lang="en-US"/>
          </a:p>
        </p:txBody>
      </p:sp>
      <p:sp>
        <p:nvSpPr>
          <p:cNvPr id="948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48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5D9B3A-BE28-4B28-B471-B07513466192}" type="slidenum">
              <a:rPr lang="en-US"/>
              <a:pPr/>
              <a:t>76</a:t>
            </a:fld>
            <a:endParaRPr lang="en-US"/>
          </a:p>
        </p:txBody>
      </p:sp>
      <p:sp>
        <p:nvSpPr>
          <p:cNvPr id="950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0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3A851B-47DC-4132-87BF-1AA7DA15A6F4}" type="slidenum">
              <a:rPr lang="en-US"/>
              <a:pPr/>
              <a:t>77</a:t>
            </a:fld>
            <a:endParaRPr lang="en-US"/>
          </a:p>
        </p:txBody>
      </p:sp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8D603B-6CC8-4316-BFCB-8EE56998FFA4}" type="slidenum">
              <a:rPr lang="en-US"/>
              <a:pPr/>
              <a:t>78</a:t>
            </a:fld>
            <a:endParaRPr lang="en-US"/>
          </a:p>
        </p:txBody>
      </p:sp>
      <p:sp>
        <p:nvSpPr>
          <p:cNvPr id="952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2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3211F2-623F-4B73-9ADA-792B6BC3DBEC}" type="slidenum">
              <a:rPr lang="en-US"/>
              <a:pPr/>
              <a:t>79</a:t>
            </a:fld>
            <a:endParaRPr lang="en-US"/>
          </a:p>
        </p:txBody>
      </p:sp>
      <p:sp>
        <p:nvSpPr>
          <p:cNvPr id="954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4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506403-8C7C-43DF-9AF7-8C6EED356E3F}" type="slidenum">
              <a:rPr lang="en-US"/>
              <a:pPr/>
              <a:t>8</a:t>
            </a:fld>
            <a:endParaRPr lang="en-US"/>
          </a:p>
        </p:txBody>
      </p:sp>
      <p:sp>
        <p:nvSpPr>
          <p:cNvPr id="823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23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5F7188-90F9-4728-8628-E88CD8B581E8}" type="slidenum">
              <a:rPr lang="en-US"/>
              <a:pPr/>
              <a:t>80</a:t>
            </a:fld>
            <a:endParaRPr lang="en-US"/>
          </a:p>
        </p:txBody>
      </p:sp>
      <p:sp>
        <p:nvSpPr>
          <p:cNvPr id="956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6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434787-F173-491F-B621-162ADFBE8D2E}" type="slidenum">
              <a:rPr lang="en-US"/>
              <a:pPr/>
              <a:t>81</a:t>
            </a:fld>
            <a:endParaRPr lang="en-US"/>
          </a:p>
        </p:txBody>
      </p:sp>
      <p:sp>
        <p:nvSpPr>
          <p:cNvPr id="958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8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BDF9D0-F6B8-4012-94EA-D09C117F19C1}" type="slidenum">
              <a:rPr lang="en-US"/>
              <a:pPr/>
              <a:t>82</a:t>
            </a:fld>
            <a:endParaRPr lang="en-US"/>
          </a:p>
        </p:txBody>
      </p:sp>
      <p:sp>
        <p:nvSpPr>
          <p:cNvPr id="960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60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83E3E9-9305-4D0C-A203-7640AC223B56}" type="slidenum">
              <a:rPr lang="en-US"/>
              <a:pPr/>
              <a:t>83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544935-EEA2-43E6-952B-74C37952141D}" type="slidenum">
              <a:rPr lang="en-US"/>
              <a:pPr/>
              <a:t>84</a:t>
            </a:fld>
            <a:endParaRPr lang="en-US"/>
          </a:p>
        </p:txBody>
      </p:sp>
      <p:sp>
        <p:nvSpPr>
          <p:cNvPr id="964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64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5B832C-512D-43B5-A2F6-DE8EB6ED365E}" type="slidenum">
              <a:rPr lang="en-US"/>
              <a:pPr/>
              <a:t>85</a:t>
            </a:fld>
            <a:endParaRPr lang="en-US"/>
          </a:p>
        </p:txBody>
      </p:sp>
      <p:sp>
        <p:nvSpPr>
          <p:cNvPr id="966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66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681DD5-2A76-4230-831F-59B627053078}" type="slidenum">
              <a:rPr lang="en-US"/>
              <a:pPr/>
              <a:t>86</a:t>
            </a:fld>
            <a:endParaRPr lang="en-US"/>
          </a:p>
        </p:txBody>
      </p:sp>
      <p:sp>
        <p:nvSpPr>
          <p:cNvPr id="96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6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3E5EC6-14E9-45FA-84E2-2C82AE4DE04C}" type="slidenum">
              <a:rPr lang="en-US"/>
              <a:pPr/>
              <a:t>87</a:t>
            </a:fld>
            <a:endParaRPr lang="en-US"/>
          </a:p>
        </p:txBody>
      </p:sp>
      <p:sp>
        <p:nvSpPr>
          <p:cNvPr id="970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0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67B3BF-AFF0-4749-8AF3-01EE08587A36}" type="slidenum">
              <a:rPr lang="en-US"/>
              <a:pPr/>
              <a:t>88</a:t>
            </a:fld>
            <a:endParaRPr lang="en-US"/>
          </a:p>
        </p:txBody>
      </p:sp>
      <p:sp>
        <p:nvSpPr>
          <p:cNvPr id="972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2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8664BE-059A-4C41-B031-D71E71A55899}" type="slidenum">
              <a:rPr lang="en-US"/>
              <a:pPr/>
              <a:t>89</a:t>
            </a:fld>
            <a:endParaRPr lang="en-US"/>
          </a:p>
        </p:txBody>
      </p:sp>
      <p:sp>
        <p:nvSpPr>
          <p:cNvPr id="974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4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294039-B36A-4B2D-A6BC-6CC22C1B9B01}" type="slidenum">
              <a:rPr lang="en-US"/>
              <a:pPr/>
              <a:t>9</a:t>
            </a:fld>
            <a:endParaRPr lang="en-US"/>
          </a:p>
        </p:txBody>
      </p:sp>
      <p:sp>
        <p:nvSpPr>
          <p:cNvPr id="825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25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3249F0-6536-4A76-875E-2F71CAA6CA41}" type="slidenum">
              <a:rPr lang="en-US"/>
              <a:pPr/>
              <a:t>90</a:t>
            </a:fld>
            <a:endParaRPr lang="en-US"/>
          </a:p>
        </p:txBody>
      </p:sp>
      <p:sp>
        <p:nvSpPr>
          <p:cNvPr id="976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6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C126DA-6A2A-4363-B16F-7A312FD0F428}" type="slidenum">
              <a:rPr lang="en-US"/>
              <a:pPr/>
              <a:t>91</a:t>
            </a:fld>
            <a:endParaRPr lang="en-US"/>
          </a:p>
        </p:txBody>
      </p:sp>
      <p:sp>
        <p:nvSpPr>
          <p:cNvPr id="978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8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EB09A7-3C08-4B9F-9E60-94B758F6A2BF}" type="slidenum">
              <a:rPr lang="en-US"/>
              <a:pPr/>
              <a:t>92</a:t>
            </a:fld>
            <a:endParaRPr lang="en-US"/>
          </a:p>
        </p:txBody>
      </p:sp>
      <p:sp>
        <p:nvSpPr>
          <p:cNvPr id="98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95D8EF-672D-4B70-93F2-E45CB4B84013}" type="slidenum">
              <a:rPr lang="en-US"/>
              <a:pPr/>
              <a:t>93</a:t>
            </a:fld>
            <a:endParaRPr lang="en-US"/>
          </a:p>
        </p:txBody>
      </p:sp>
      <p:sp>
        <p:nvSpPr>
          <p:cNvPr id="98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955E83-10CF-4DAC-A9A9-A1B7D5B10F69}" type="slidenum">
              <a:rPr lang="en-US"/>
              <a:pPr/>
              <a:t>94</a:t>
            </a:fld>
            <a:endParaRPr lang="en-US"/>
          </a:p>
        </p:txBody>
      </p:sp>
      <p:sp>
        <p:nvSpPr>
          <p:cNvPr id="985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5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9591F9-37BB-4A77-938D-206C8FEA2ECC}" type="slidenum">
              <a:rPr lang="en-US"/>
              <a:pPr/>
              <a:t>95</a:t>
            </a:fld>
            <a:endParaRPr lang="en-US"/>
          </a:p>
        </p:txBody>
      </p:sp>
      <p:sp>
        <p:nvSpPr>
          <p:cNvPr id="987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7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AEC6BA-0254-4B59-A452-5B34EE820022}" type="slidenum">
              <a:rPr lang="en-US"/>
              <a:pPr/>
              <a:t>96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FF1EA9-AEE8-4EBA-99E1-8E683B2030C7}" type="slidenum">
              <a:rPr lang="en-US"/>
              <a:pPr/>
              <a:t>97</a:t>
            </a:fld>
            <a:endParaRPr lang="en-US"/>
          </a:p>
        </p:txBody>
      </p:sp>
      <p:sp>
        <p:nvSpPr>
          <p:cNvPr id="991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5A7F2E-0F35-429E-94A1-CCBFB24C2D36}" type="slidenum">
              <a:rPr lang="en-US"/>
              <a:pPr/>
              <a:t>98</a:t>
            </a:fld>
            <a:endParaRPr lang="en-US"/>
          </a:p>
        </p:txBody>
      </p:sp>
      <p:sp>
        <p:nvSpPr>
          <p:cNvPr id="993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3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3C972B-4D70-4ABE-A99F-1F24245E5EFC}" type="slidenum">
              <a:rPr lang="en-US"/>
              <a:pPr/>
              <a:t>99</a:t>
            </a:fld>
            <a:endParaRPr lang="en-US"/>
          </a:p>
        </p:txBody>
      </p:sp>
      <p:sp>
        <p:nvSpPr>
          <p:cNvPr id="995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5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E2184F-F0E3-4007-8992-6FA571881F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0386CD-317C-4964-A2D6-4DCD76F5ACE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1D45D-3807-47A4-AEAC-B324E010ED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789363" cy="323850"/>
          </a:xfrm>
        </p:spPr>
        <p:txBody>
          <a:bodyPr/>
          <a:lstStyle>
            <a:lvl1pPr>
              <a:defRPr/>
            </a:lvl1pPr>
          </a:lstStyle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54400" y="64166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FF2CA452-0E60-4F65-A585-0C7C20C894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789363" cy="323850"/>
          </a:xfrm>
        </p:spPr>
        <p:txBody>
          <a:bodyPr/>
          <a:lstStyle>
            <a:lvl1pPr>
              <a:defRPr/>
            </a:lvl1pPr>
          </a:lstStyle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54400" y="64166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413059E5-7F41-4795-86A5-6A857D9E191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03E3C1-61B0-4D24-A324-8F1C47D554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66DDA3-48AF-42E9-983E-125B8963AC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626991-FD3A-4CB2-8422-A8870C4A78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3305B6-C07A-4A75-9171-3ED18F4072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ED6085-E59C-4D38-B3E5-936D7C4369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B14597-E272-4865-8661-0D90BB70D7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4B0C5-13A3-4E5B-AE98-30D9A14FFB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376886-8767-4DFF-8567-690102632B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78936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4400" y="64166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FA57433-3C18-41E5-AF19-A72AC72ADC1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wmf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7.bin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wmf"/><Relationship Id="rId5" Type="http://schemas.openxmlformats.org/officeDocument/2006/relationships/oleObject" Target="../embeddings/oleObject56.bin"/><Relationship Id="rId10" Type="http://schemas.openxmlformats.org/officeDocument/2006/relationships/image" Target="../media/image80.wmf"/><Relationship Id="rId4" Type="http://schemas.openxmlformats.org/officeDocument/2006/relationships/image" Target="../media/image77.wmf"/><Relationship Id="rId9" Type="http://schemas.openxmlformats.org/officeDocument/2006/relationships/oleObject" Target="../embeddings/oleObject58.bin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emf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emf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emf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wmf"/><Relationship Id="rId5" Type="http://schemas.openxmlformats.org/officeDocument/2006/relationships/oleObject" Target="../embeddings/oleObject63.bin"/><Relationship Id="rId4" Type="http://schemas.openxmlformats.org/officeDocument/2006/relationships/image" Target="../media/image84.wmf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wmf"/><Relationship Id="rId5" Type="http://schemas.openxmlformats.org/officeDocument/2006/relationships/oleObject" Target="../embeddings/oleObject65.bin"/><Relationship Id="rId4" Type="http://schemas.openxmlformats.org/officeDocument/2006/relationships/image" Target="../media/image86.wmf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3" Type="http://schemas.openxmlformats.org/officeDocument/2006/relationships/oleObject" Target="../embeddings/oleObject66.bin"/><Relationship Id="rId7" Type="http://schemas.openxmlformats.org/officeDocument/2006/relationships/oleObject" Target="../embeddings/oleObject68.bin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w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88.wmf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wmf"/><Relationship Id="rId5" Type="http://schemas.openxmlformats.org/officeDocument/2006/relationships/oleObject" Target="../embeddings/oleObject70.bin"/><Relationship Id="rId4" Type="http://schemas.openxmlformats.org/officeDocument/2006/relationships/image" Target="../media/image91.wmf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3" Type="http://schemas.openxmlformats.org/officeDocument/2006/relationships/oleObject" Target="../embeddings/oleObject71.bin"/><Relationship Id="rId7" Type="http://schemas.openxmlformats.org/officeDocument/2006/relationships/oleObject" Target="../embeddings/oleObject73.bin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4.wmf"/><Relationship Id="rId5" Type="http://schemas.openxmlformats.org/officeDocument/2006/relationships/oleObject" Target="../embeddings/oleObject72.bin"/><Relationship Id="rId4" Type="http://schemas.openxmlformats.org/officeDocument/2006/relationships/image" Target="../media/image93.emf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6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wmf"/><Relationship Id="rId5" Type="http://schemas.openxmlformats.org/officeDocument/2006/relationships/oleObject" Target="../embeddings/oleObject76.bin"/><Relationship Id="rId4" Type="http://schemas.openxmlformats.org/officeDocument/2006/relationships/image" Target="../media/image97.wmf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emf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wmf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wmf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wmf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wmf"/><Relationship Id="rId5" Type="http://schemas.openxmlformats.org/officeDocument/2006/relationships/oleObject" Target="../embeddings/oleObject82.bin"/><Relationship Id="rId4" Type="http://schemas.openxmlformats.org/officeDocument/2006/relationships/image" Target="../media/image103.wmf"/></Relationships>
</file>

<file path=ppt/slides/_rels/slide1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emf"/><Relationship Id="rId3" Type="http://schemas.openxmlformats.org/officeDocument/2006/relationships/oleObject" Target="../embeddings/oleObject83.bin"/><Relationship Id="rId7" Type="http://schemas.openxmlformats.org/officeDocument/2006/relationships/oleObject" Target="../embeddings/oleObject85.bin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6.wmf"/><Relationship Id="rId5" Type="http://schemas.openxmlformats.org/officeDocument/2006/relationships/oleObject" Target="../embeddings/oleObject84.bin"/><Relationship Id="rId4" Type="http://schemas.openxmlformats.org/officeDocument/2006/relationships/image" Target="../media/image105.wmf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8.emf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2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6.w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0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w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emf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36.wmf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wmf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wmf"/><Relationship Id="rId5" Type="http://schemas.openxmlformats.org/officeDocument/2006/relationships/oleObject" Target="../embeddings/oleObject28.bin"/><Relationship Id="rId10" Type="http://schemas.openxmlformats.org/officeDocument/2006/relationships/image" Target="../media/image46.wmf"/><Relationship Id="rId4" Type="http://schemas.openxmlformats.org/officeDocument/2006/relationships/image" Target="../media/image43.wmf"/><Relationship Id="rId9" Type="http://schemas.openxmlformats.org/officeDocument/2006/relationships/oleObject" Target="../embeddings/oleObject30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w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48.wmf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50.wmf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em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wmf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e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e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58.w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e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w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e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5.e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68.wm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wmf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3" Type="http://schemas.openxmlformats.org/officeDocument/2006/relationships/oleObject" Target="../embeddings/oleObject50.bin"/><Relationship Id="rId7" Type="http://schemas.openxmlformats.org/officeDocument/2006/relationships/oleObject" Target="../embeddings/oleObject52.bin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wmf"/><Relationship Id="rId5" Type="http://schemas.openxmlformats.org/officeDocument/2006/relationships/oleObject" Target="../embeddings/oleObject51.bin"/><Relationship Id="rId10" Type="http://schemas.openxmlformats.org/officeDocument/2006/relationships/image" Target="../media/image75.wmf"/><Relationship Id="rId4" Type="http://schemas.openxmlformats.org/officeDocument/2006/relationships/image" Target="../media/image72.wmf"/><Relationship Id="rId9" Type="http://schemas.openxmlformats.org/officeDocument/2006/relationships/oleObject" Target="../embeddings/oleObject53.bin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/>
              <a:t>Вероватноћа. Нормална расподела. Пр</a:t>
            </a:r>
            <a:r>
              <a:rPr lang="sr-Latn-CS" sz="2800"/>
              <a:t>e</a:t>
            </a:r>
            <a:r>
              <a:rPr lang="sr-Cyrl-CS" sz="2800"/>
              <a:t>двиђање</a:t>
            </a:r>
            <a:r>
              <a:rPr lang="en-US" sz="3000"/>
              <a:t>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379413" y="3886200"/>
            <a:ext cx="8178800" cy="2238691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Назив предмета:</a:t>
            </a:r>
            <a:r>
              <a:rPr lang="sr-Latn-CS" sz="1400" b="1" dirty="0"/>
              <a:t>  	</a:t>
            </a:r>
            <a:r>
              <a:rPr lang="ru-RU" sz="1400" b="1" dirty="0"/>
              <a:t>МЕДИЦИНСКА СТАТИСТИКА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 dirty="0"/>
              <a:t>Област</a:t>
            </a:r>
            <a:r>
              <a:rPr lang="sr-Latn-CS" sz="1400" dirty="0"/>
              <a:t> бр. 0</a:t>
            </a:r>
            <a:r>
              <a:rPr lang="sr-Cyrl-CS" sz="1400" dirty="0"/>
              <a:t>2</a:t>
            </a:r>
            <a:r>
              <a:rPr lang="sr-Latn-CS" sz="1400" b="1" dirty="0"/>
              <a:t> 	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Наставна јединица: 	</a:t>
            </a:r>
            <a:r>
              <a:rPr lang="ru-RU" sz="1400" b="1" dirty="0"/>
              <a:t>Вероватноћа. Нормална расподела. Предвиђање</a:t>
            </a:r>
            <a:r>
              <a:rPr lang="sr-Latn-RS" sz="1400" b="1" dirty="0"/>
              <a:t>.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Тематске јединице: 	</a:t>
            </a:r>
            <a:r>
              <a:rPr lang="ru-RU" sz="1400" b="1" dirty="0"/>
              <a:t>Особине вероватноће. Расподела вероватноће и случајне 		</a:t>
            </a:r>
            <a:r>
              <a:rPr lang="sr-Latn-RS" sz="1400" b="1" dirty="0"/>
              <a:t>	</a:t>
            </a:r>
            <a:r>
              <a:rPr lang="ru-RU" sz="1400" b="1" dirty="0"/>
              <a:t>променљиве. Биномна расподела. Средина и варијанса. Poisson-		</a:t>
            </a:r>
            <a:r>
              <a:rPr lang="sr-Latn-RS" sz="1400" b="1" dirty="0"/>
              <a:t>	</a:t>
            </a:r>
            <a:r>
              <a:rPr lang="ru-RU" sz="1400" b="1" dirty="0"/>
              <a:t>ова расподела. Нормална расподела. Нормални графикон. 		</a:t>
            </a:r>
            <a:r>
              <a:rPr lang="sr-Latn-RS" sz="1400" b="1" dirty="0"/>
              <a:t>	</a:t>
            </a:r>
            <a:r>
              <a:rPr lang="ru-RU" sz="1400" b="1" dirty="0"/>
              <a:t>Расподеле узорака. 	Стандардна грешка средине узорка. Интервали </a:t>
            </a:r>
            <a:r>
              <a:rPr lang="sr-Latn-RS" sz="1400" b="1" dirty="0"/>
              <a:t>	</a:t>
            </a:r>
            <a:r>
              <a:rPr lang="ru-RU" sz="1400" b="1" dirty="0"/>
              <a:t>		поверења. Разлика између две средине. Поређење две пропорције.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 dirty="0"/>
              <a:t>Припремио</a:t>
            </a:r>
            <a:r>
              <a:rPr lang="sr-Latn-CS" sz="1400" dirty="0"/>
              <a:t>: 	</a:t>
            </a:r>
            <a:r>
              <a:rPr lang="sr-Cyrl-CS" sz="1400" b="1" i="1" dirty="0"/>
              <a:t>Проф.</a:t>
            </a:r>
            <a:r>
              <a:rPr lang="sr-Latn-CS" sz="1400" b="1" i="1" dirty="0"/>
              <a:t> др Небојша Здравковић</a:t>
            </a:r>
            <a:endParaRPr lang="en-US" sz="1400" b="1" i="1" dirty="0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127000" y="3289300"/>
            <a:ext cx="8856133" cy="0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 dirty="0"/>
              <a:t>Copyright © 2023 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4A25D-E5DF-4CAE-910B-69F6CD956692}" type="slidenum">
              <a:rPr lang="en-US"/>
              <a:pPr/>
              <a:t>10</a:t>
            </a:fld>
            <a:endParaRPr lang="en-US"/>
          </a:p>
        </p:txBody>
      </p:sp>
      <p:sp>
        <p:nvSpPr>
          <p:cNvPr id="826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Биномна расподела </a:t>
            </a:r>
            <a:r>
              <a:rPr lang="sr-Cyrl-CS" sz="3600"/>
              <a:t>(</a:t>
            </a:r>
            <a:r>
              <a:rPr lang="sr-Latn-CS" sz="3600"/>
              <a:t>Binomial distribution</a:t>
            </a:r>
            <a:r>
              <a:rPr lang="sr-Cyrl-CS" sz="3600"/>
              <a:t>)</a:t>
            </a:r>
            <a:endParaRPr lang="sr-Latn-CS" sz="3600"/>
          </a:p>
        </p:txBody>
      </p:sp>
      <p:sp>
        <p:nvSpPr>
          <p:cNvPr id="826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826372" name="Rectangle 4"/>
          <p:cNvSpPr>
            <a:spLocks noChangeArrowheads="1"/>
          </p:cNvSpPr>
          <p:nvPr/>
        </p:nvSpPr>
        <p:spPr bwMode="auto">
          <a:xfrm>
            <a:off x="0" y="2481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826373" name="Picture 5" descr="Slika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1906588"/>
            <a:ext cx="8934450" cy="3459162"/>
          </a:xfrm>
          <a:prstGeom prst="rect">
            <a:avLst/>
          </a:prstGeom>
          <a:noFill/>
        </p:spPr>
      </p:pic>
    </p:spTree>
  </p:cSld>
  <p:clrMapOvr>
    <a:masterClrMapping/>
  </p:clrMapOvr>
  <p:transition advTm="46519"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33491-E141-438A-A872-61A5993FB3FC}" type="slidenum">
              <a:rPr lang="en-US"/>
              <a:pPr/>
              <a:t>100</a:t>
            </a:fld>
            <a:endParaRPr lang="en-US"/>
          </a:p>
        </p:txBody>
      </p:sp>
      <p:sp>
        <p:nvSpPr>
          <p:cNvPr id="996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Стандардна грешка </a:t>
            </a:r>
            <a:r>
              <a:rPr lang="sr-Cyrl-CS" sz="3600"/>
              <a:t>средине </a:t>
            </a:r>
            <a:r>
              <a:rPr lang="en-GB" sz="3600"/>
              <a:t>узорка</a:t>
            </a:r>
            <a:endParaRPr lang="sr-Latn-CS" sz="3600"/>
          </a:p>
        </p:txBody>
      </p:sp>
      <p:sp>
        <p:nvSpPr>
          <p:cNvPr id="996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Cyrl-CS"/>
          </a:p>
          <a:p>
            <a:endParaRPr lang="sr-Cyrl-CS"/>
          </a:p>
          <a:p>
            <a:endParaRPr lang="sr-Latn-CS"/>
          </a:p>
        </p:txBody>
      </p:sp>
      <p:sp>
        <p:nvSpPr>
          <p:cNvPr id="996356" name="Rectangle 4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96357" name="Object 5"/>
          <p:cNvGraphicFramePr>
            <a:graphicFrameLocks noChangeAspect="1"/>
          </p:cNvGraphicFramePr>
          <p:nvPr/>
        </p:nvGraphicFramePr>
        <p:xfrm>
          <a:off x="900113" y="1352550"/>
          <a:ext cx="48006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357" name="Equation" r:id="rId3" imgW="1282700" imgH="190500" progId="Equation.3">
                  <p:embed/>
                </p:oleObj>
              </mc:Choice>
              <mc:Fallback>
                <p:oleObj name="Equation" r:id="rId3" imgW="1282700" imgH="1905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1352550"/>
                        <a:ext cx="4800600" cy="71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6358" name="Rectangle 6"/>
          <p:cNvSpPr>
            <a:spLocks noChangeArrowheads="1"/>
          </p:cNvSpPr>
          <p:nvPr/>
        </p:nvSpPr>
        <p:spPr bwMode="auto">
          <a:xfrm>
            <a:off x="0" y="3257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96359" name="Object 7"/>
          <p:cNvGraphicFramePr>
            <a:graphicFrameLocks noChangeAspect="1"/>
          </p:cNvGraphicFramePr>
          <p:nvPr/>
        </p:nvGraphicFramePr>
        <p:xfrm>
          <a:off x="1020763" y="2109788"/>
          <a:ext cx="6149975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359" name="Equation" r:id="rId5" imgW="1916868" imgH="342751" progId="Equation.3">
                  <p:embed/>
                </p:oleObj>
              </mc:Choice>
              <mc:Fallback>
                <p:oleObj name="Equation" r:id="rId5" imgW="1916868" imgH="342751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0763" y="2109788"/>
                        <a:ext cx="6149975" cy="1101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6360" name="Rectangle 8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96361" name="Rectangle 9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96362" name="Rectangle 10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96363" name="Object 11"/>
          <p:cNvGraphicFramePr>
            <a:graphicFrameLocks noChangeAspect="1"/>
          </p:cNvGraphicFramePr>
          <p:nvPr/>
        </p:nvGraphicFramePr>
        <p:xfrm>
          <a:off x="1109663" y="3219450"/>
          <a:ext cx="4695825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363" name="Equation" r:id="rId7" imgW="1320227" imgH="253890" progId="Equation.3">
                  <p:embed/>
                </p:oleObj>
              </mc:Choice>
              <mc:Fallback>
                <p:oleObj name="Equation" r:id="rId7" imgW="1320227" imgH="25389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9663" y="3219450"/>
                        <a:ext cx="4695825" cy="912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6364" name="Rectangle 12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96365" name="Object 13"/>
          <p:cNvGraphicFramePr>
            <a:graphicFrameLocks noChangeAspect="1"/>
          </p:cNvGraphicFramePr>
          <p:nvPr/>
        </p:nvGraphicFramePr>
        <p:xfrm>
          <a:off x="258763" y="4167188"/>
          <a:ext cx="8809037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365" name="Equation" r:id="rId9" imgW="2921000" imgH="254000" progId="Equation.3">
                  <p:embed/>
                </p:oleObj>
              </mc:Choice>
              <mc:Fallback>
                <p:oleObj name="Equation" r:id="rId9" imgW="2921000" imgH="25400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763" y="4167188"/>
                        <a:ext cx="8809037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6366" name="Rectangle 14"/>
          <p:cNvSpPr>
            <a:spLocks noChangeArrowheads="1"/>
          </p:cNvSpPr>
          <p:nvPr/>
        </p:nvSpPr>
        <p:spPr bwMode="auto">
          <a:xfrm>
            <a:off x="257175" y="5024438"/>
            <a:ext cx="8672513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sr-Cyrl-CS" sz="2800"/>
              <a:t>Најбоље предвиђање средине </a:t>
            </a:r>
            <a:r>
              <a:rPr lang="sr-Latn-CS" sz="2800"/>
              <a:t>FEV</a:t>
            </a:r>
            <a:r>
              <a:rPr lang="sr-Cyrl-CS" sz="2800"/>
              <a:t>1 у популацији је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sr-Latn-CS" sz="2400"/>
              <a:t>4.062</a:t>
            </a:r>
            <a:r>
              <a:rPr lang="sr-Cyrl-CS" sz="2400"/>
              <a:t> литара са стандардном грешком 0.089 литара</a:t>
            </a:r>
            <a:r>
              <a:rPr lang="sr-Latn-CS" sz="2800"/>
              <a:t> </a:t>
            </a:r>
          </a:p>
        </p:txBody>
      </p:sp>
    </p:spTree>
  </p:cSld>
  <p:clrMapOvr>
    <a:masterClrMapping/>
  </p:clrMapOvr>
  <p:transition advTm="46519"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F3B57-E15D-40D6-A3D0-97D997FC48AA}" type="slidenum">
              <a:rPr lang="en-US"/>
              <a:pPr/>
              <a:t>101</a:t>
            </a:fld>
            <a:endParaRPr lang="en-US"/>
          </a:p>
        </p:txBody>
      </p:sp>
      <p:sp>
        <p:nvSpPr>
          <p:cNvPr id="998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Стандардна грешка </a:t>
            </a:r>
            <a:r>
              <a:rPr lang="sr-Cyrl-CS" sz="3600"/>
              <a:t>средине </a:t>
            </a:r>
            <a:r>
              <a:rPr lang="en-GB" sz="3600"/>
              <a:t>узорка</a:t>
            </a:r>
            <a:endParaRPr lang="sr-Latn-CS" sz="3600"/>
          </a:p>
        </p:txBody>
      </p:sp>
      <p:sp>
        <p:nvSpPr>
          <p:cNvPr id="998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Средина и стандардна грешка се често пишу као 4.062 ± 0.089</a:t>
            </a:r>
            <a:endParaRPr lang="sr-Cyrl-CS"/>
          </a:p>
          <a:p>
            <a:r>
              <a:rPr lang="sr-Latn-CS"/>
              <a:t>Ова пракса </a:t>
            </a:r>
            <a:r>
              <a:rPr lang="sr-Cyrl-CS"/>
              <a:t>н</a:t>
            </a:r>
            <a:r>
              <a:rPr lang="sr-Latn-CS"/>
              <a:t>ије препоручљива</a:t>
            </a:r>
          </a:p>
          <a:p>
            <a:r>
              <a:rPr lang="sr-Latn-CS"/>
              <a:t>Kонвенција је: </a:t>
            </a:r>
            <a:endParaRPr lang="sr-Cyrl-CS"/>
          </a:p>
          <a:p>
            <a:pPr lvl="1"/>
            <a:r>
              <a:rPr lang="sr-Latn-CS"/>
              <a:t>користимо термин </a:t>
            </a:r>
            <a:r>
              <a:rPr lang="sr-Cyrl-CS"/>
              <a:t>''</a:t>
            </a:r>
            <a:r>
              <a:rPr lang="sr-Latn-CS"/>
              <a:t>стандардна грешка</a:t>
            </a:r>
            <a:r>
              <a:rPr lang="sr-Cyrl-CS"/>
              <a:t>'' </a:t>
            </a:r>
            <a:r>
              <a:rPr lang="sr-Latn-CS"/>
              <a:t>када меримо </a:t>
            </a:r>
            <a:r>
              <a:rPr lang="sr-Cyrl-CS"/>
              <a:t>прецизност </a:t>
            </a:r>
            <a:r>
              <a:rPr lang="sr-Latn-CS"/>
              <a:t>процене</a:t>
            </a:r>
            <a:r>
              <a:rPr lang="sr-Cyrl-CS"/>
              <a:t>, </a:t>
            </a:r>
            <a:r>
              <a:rPr lang="sr-Latn-CS"/>
              <a:t>и</a:t>
            </a:r>
            <a:endParaRPr lang="sr-Cyrl-CS"/>
          </a:p>
          <a:p>
            <a:pPr lvl="1"/>
            <a:r>
              <a:rPr lang="sr-Latn-CS"/>
              <a:t>термин </a:t>
            </a:r>
            <a:r>
              <a:rPr lang="sr-Cyrl-CS"/>
              <a:t>''</a:t>
            </a:r>
            <a:r>
              <a:rPr lang="sr-Latn-CS"/>
              <a:t>стандардно одступање</a:t>
            </a:r>
            <a:r>
              <a:rPr lang="sr-Cyrl-CS"/>
              <a:t>'' </a:t>
            </a:r>
            <a:r>
              <a:rPr lang="sr-Latn-CS"/>
              <a:t>када водимо рачуна о варијабилности узорака, популације или расподел</a:t>
            </a:r>
            <a:r>
              <a:rPr lang="sr-Cyrl-CS"/>
              <a:t>е</a:t>
            </a:r>
            <a:endParaRPr lang="sr-Latn-CS"/>
          </a:p>
        </p:txBody>
      </p:sp>
    </p:spTree>
  </p:cSld>
  <p:clrMapOvr>
    <a:masterClrMapping/>
  </p:clrMapOvr>
  <p:transition advTm="46519"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81BA-5883-4E77-8044-68B5991C50F3}" type="slidenum">
              <a:rPr lang="en-US"/>
              <a:pPr/>
              <a:t>102</a:t>
            </a:fld>
            <a:endParaRPr lang="en-US"/>
          </a:p>
        </p:txBody>
      </p:sp>
      <p:sp>
        <p:nvSpPr>
          <p:cNvPr id="1000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Интервали поверења </a:t>
            </a:r>
            <a:r>
              <a:rPr lang="sr-Cyrl-CS" sz="3600"/>
              <a:t>(</a:t>
            </a:r>
            <a:r>
              <a:rPr lang="sr-Latn-CS" sz="3600"/>
              <a:t>Confidence intervals</a:t>
            </a:r>
            <a:r>
              <a:rPr lang="sr-Cyrl-CS" sz="3600"/>
              <a:t>)</a:t>
            </a:r>
            <a:endParaRPr lang="sr-Latn-CS" sz="3600"/>
          </a:p>
        </p:txBody>
      </p:sp>
      <p:sp>
        <p:nvSpPr>
          <p:cNvPr id="100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3000"/>
              <a:t>П</a:t>
            </a:r>
            <a:r>
              <a:rPr lang="sr-Latn-CS" sz="3000"/>
              <a:t>редвиђање средине FEV1 је једна вредност и зато </a:t>
            </a:r>
            <a:r>
              <a:rPr lang="sr-Cyrl-CS" sz="3000"/>
              <a:t>се зове </a:t>
            </a:r>
            <a:r>
              <a:rPr lang="sr-Latn-CS" sz="3000" b="1"/>
              <a:t>тачка процене</a:t>
            </a:r>
            <a:r>
              <a:rPr lang="sr-Cyrl-CS" sz="3000"/>
              <a:t> (</a:t>
            </a:r>
            <a:r>
              <a:rPr lang="sr-Latn-CS" sz="3000" b="1"/>
              <a:t>point estimate</a:t>
            </a:r>
            <a:r>
              <a:rPr lang="sr-Cyrl-CS" sz="3000"/>
              <a:t>)</a:t>
            </a:r>
          </a:p>
          <a:p>
            <a:r>
              <a:rPr lang="sr-Cyrl-CS" sz="3000"/>
              <a:t>Треба</a:t>
            </a:r>
            <a:r>
              <a:rPr lang="sr-Latn-CS" sz="3000"/>
              <a:t> да </a:t>
            </a:r>
            <a:r>
              <a:rPr lang="sr-Cyrl-CS" sz="3000"/>
              <a:t>про</a:t>
            </a:r>
            <a:r>
              <a:rPr lang="sr-Latn-CS" sz="3000"/>
              <a:t>нађемо границе које </a:t>
            </a:r>
            <a:r>
              <a:rPr lang="sr-Cyrl-CS" sz="3000"/>
              <a:t>ће вероватно да </a:t>
            </a:r>
            <a:r>
              <a:rPr lang="sr-Latn-CS" sz="3000"/>
              <a:t>укључ</a:t>
            </a:r>
            <a:r>
              <a:rPr lang="sr-Cyrl-CS" sz="3000"/>
              <a:t>е </a:t>
            </a:r>
            <a:r>
              <a:rPr lang="sr-Latn-CS" sz="3000"/>
              <a:t>средину популације</a:t>
            </a:r>
            <a:endParaRPr lang="sr-Cyrl-CS" sz="3000"/>
          </a:p>
          <a:p>
            <a:pPr lvl="1"/>
            <a:r>
              <a:rPr lang="sr-Latn-CS" sz="2600"/>
              <a:t>рецимо да проце</a:t>
            </a:r>
            <a:r>
              <a:rPr lang="sr-Cyrl-CS" sz="2600"/>
              <a:t>нимо </a:t>
            </a:r>
            <a:r>
              <a:rPr lang="sr-Latn-CS" sz="2600"/>
              <a:t>да средина популације лежи негде у интервалу (</a:t>
            </a:r>
            <a:r>
              <a:rPr lang="sr-Cyrl-CS" sz="2600"/>
              <a:t>скуп </a:t>
            </a:r>
            <a:r>
              <a:rPr lang="sr-Latn-CS" sz="2600"/>
              <a:t>свих могућих вредности) између </a:t>
            </a:r>
            <a:r>
              <a:rPr lang="sr-Cyrl-CS" sz="2600"/>
              <a:t>ових </a:t>
            </a:r>
            <a:r>
              <a:rPr lang="sr-Latn-CS" sz="2600"/>
              <a:t>граница</a:t>
            </a:r>
            <a:endParaRPr lang="sr-Cyrl-CS" sz="2600"/>
          </a:p>
          <a:p>
            <a:r>
              <a:rPr lang="sr-Latn-CS" sz="3000"/>
              <a:t>Ово се зове </a:t>
            </a:r>
            <a:r>
              <a:rPr lang="sr-Latn-CS" sz="3000" b="1"/>
              <a:t>интервал процене</a:t>
            </a:r>
            <a:r>
              <a:rPr lang="sr-Cyrl-CS" sz="3000"/>
              <a:t> (</a:t>
            </a:r>
            <a:r>
              <a:rPr lang="sr-Latn-CS" sz="3000" b="1"/>
              <a:t>interval estimate</a:t>
            </a:r>
            <a:r>
              <a:rPr lang="sr-Cyrl-CS" sz="3000"/>
              <a:t>)</a:t>
            </a:r>
            <a:endParaRPr lang="sr-Latn-CS" sz="3000"/>
          </a:p>
        </p:txBody>
      </p:sp>
    </p:spTree>
  </p:cSld>
  <p:clrMapOvr>
    <a:masterClrMapping/>
  </p:clrMapOvr>
  <p:transition advTm="46519"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2AF81-584B-42DA-84AA-C21AD1E11C34}" type="slidenum">
              <a:rPr lang="en-US"/>
              <a:pPr/>
              <a:t>103</a:t>
            </a:fld>
            <a:endParaRPr lang="en-US"/>
          </a:p>
        </p:txBody>
      </p:sp>
      <p:sp>
        <p:nvSpPr>
          <p:cNvPr id="1002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Интервали поверења</a:t>
            </a:r>
            <a:endParaRPr lang="sr-Latn-CS"/>
          </a:p>
        </p:txBody>
      </p:sp>
      <p:graphicFrame>
        <p:nvGraphicFramePr>
          <p:cNvPr id="1002499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357188" y="1522413"/>
          <a:ext cx="8450262" cy="483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2499" name="Document" r:id="rId3" imgW="6077641" imgH="3277302" progId="Word.Document.8">
                  <p:embed/>
                </p:oleObj>
              </mc:Choice>
              <mc:Fallback>
                <p:oleObj name="Document" r:id="rId3" imgW="6077641" imgH="3277302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711" r="5850" b="6168"/>
                      <a:stretch>
                        <a:fillRect/>
                      </a:stretch>
                    </p:blipFill>
                    <p:spPr bwMode="auto">
                      <a:xfrm>
                        <a:off x="357188" y="1522413"/>
                        <a:ext cx="8450262" cy="4832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727F-B87E-43C3-A529-1933AE5106A3}" type="slidenum">
              <a:rPr lang="en-US"/>
              <a:pPr/>
              <a:t>104</a:t>
            </a:fld>
            <a:endParaRPr lang="en-US"/>
          </a:p>
        </p:txBody>
      </p:sp>
      <p:sp>
        <p:nvSpPr>
          <p:cNvPr id="1004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Процентне тачке Нормалне расподеле </a:t>
            </a:r>
          </a:p>
        </p:txBody>
      </p:sp>
      <p:graphicFrame>
        <p:nvGraphicFramePr>
          <p:cNvPr id="100454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914525" y="1377950"/>
          <a:ext cx="5875338" cy="504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547" name="Document" r:id="rId3" imgW="6067931" imgH="5212581" progId="Word.Document.8">
                  <p:embed/>
                </p:oleObj>
              </mc:Choice>
              <mc:Fallback>
                <p:oleObj name="Document" r:id="rId3" imgW="6067931" imgH="5212581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3023"/>
                      <a:stretch>
                        <a:fillRect/>
                      </a:stretch>
                    </p:blipFill>
                    <p:spPr bwMode="auto">
                      <a:xfrm>
                        <a:off x="1914525" y="1377950"/>
                        <a:ext cx="5875338" cy="5048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CDBAE-77A8-498F-A080-23C02C1B0425}" type="slidenum">
              <a:rPr lang="en-US"/>
              <a:pPr/>
              <a:t>105</a:t>
            </a:fld>
            <a:endParaRPr lang="en-US"/>
          </a:p>
        </p:txBody>
      </p:sp>
      <p:sp>
        <p:nvSpPr>
          <p:cNvPr id="1006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Интервали поверења</a:t>
            </a:r>
            <a:endParaRPr lang="sr-Latn-CS"/>
          </a:p>
        </p:txBody>
      </p:sp>
      <p:sp>
        <p:nvSpPr>
          <p:cNvPr id="100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sr-Cyrl-CS" sz="2600"/>
              <a:t>Ако</a:t>
            </a:r>
            <a:r>
              <a:rPr lang="sr-Latn-CS" sz="2600"/>
              <a:t> посматрамо 57 FEV</a:t>
            </a:r>
            <a:r>
              <a:rPr lang="sr-Cyrl-CS" sz="2600"/>
              <a:t>1 </a:t>
            </a:r>
            <a:r>
              <a:rPr lang="sr-Latn-CS" sz="2600"/>
              <a:t>мерења као велики узорак можемо да претпоставимо</a:t>
            </a:r>
            <a:endParaRPr lang="sr-Cyrl-CS" sz="2600"/>
          </a:p>
          <a:p>
            <a:pPr lvl="1">
              <a:lnSpc>
                <a:spcPct val="85000"/>
              </a:lnSpc>
            </a:pPr>
            <a:r>
              <a:rPr lang="sr-Latn-CS" sz="2200"/>
              <a:t>да </a:t>
            </a:r>
            <a:r>
              <a:rPr lang="sr-Cyrl-CS" sz="2200"/>
              <a:t>је р</a:t>
            </a:r>
            <a:r>
              <a:rPr lang="sr-Latn-CS" sz="2200"/>
              <a:t>асподела средине </a:t>
            </a:r>
            <a:r>
              <a:rPr lang="sr-Cyrl-CS" sz="2200"/>
              <a:t>узорка </a:t>
            </a:r>
            <a:r>
              <a:rPr lang="sr-Latn-CS" sz="2200"/>
              <a:t>Нормалн</a:t>
            </a:r>
            <a:r>
              <a:rPr lang="sr-Cyrl-CS" sz="2200"/>
              <a:t>а</a:t>
            </a:r>
            <a:r>
              <a:rPr lang="sr-Latn-CS" sz="2200"/>
              <a:t>, и </a:t>
            </a:r>
            <a:endParaRPr lang="sr-Cyrl-CS" sz="2200"/>
          </a:p>
          <a:p>
            <a:pPr lvl="1">
              <a:lnSpc>
                <a:spcPct val="85000"/>
              </a:lnSpc>
            </a:pPr>
            <a:r>
              <a:rPr lang="sr-Latn-CS" sz="2200"/>
              <a:t>да је стандардна грешка добр</a:t>
            </a:r>
            <a:r>
              <a:rPr lang="sr-Cyrl-CS" sz="2200"/>
              <a:t>о</a:t>
            </a:r>
            <a:r>
              <a:rPr lang="sr-Latn-CS" sz="2200"/>
              <a:t> предвиђање стандардн</a:t>
            </a:r>
            <a:r>
              <a:rPr lang="sr-Cyrl-CS" sz="2200"/>
              <a:t>ог </a:t>
            </a:r>
            <a:r>
              <a:rPr lang="sr-Latn-CS" sz="2200"/>
              <a:t>одступањ</a:t>
            </a:r>
            <a:r>
              <a:rPr lang="sr-Cyrl-CS" sz="2200"/>
              <a:t>а</a:t>
            </a:r>
          </a:p>
          <a:p>
            <a:pPr>
              <a:lnSpc>
                <a:spcPct val="85000"/>
              </a:lnSpc>
            </a:pPr>
            <a:r>
              <a:rPr lang="sr-Cyrl-CS" sz="2600"/>
              <a:t>О</a:t>
            </a:r>
            <a:r>
              <a:rPr lang="sr-Latn-CS" sz="2600"/>
              <a:t>чекујемо </a:t>
            </a:r>
            <a:r>
              <a:rPr lang="sr-Cyrl-CS" sz="2600"/>
              <a:t>да </a:t>
            </a:r>
            <a:r>
              <a:rPr lang="sr-Latn-CS" sz="2600"/>
              <a:t>око 95% т</a:t>
            </a:r>
            <a:r>
              <a:rPr lang="sr-Cyrl-CS" sz="2600"/>
              <a:t>аквих </a:t>
            </a:r>
            <a:r>
              <a:rPr lang="sr-Latn-CS" sz="2600"/>
              <a:t>средин</a:t>
            </a:r>
            <a:r>
              <a:rPr lang="sr-Cyrl-CS" sz="2600"/>
              <a:t>а </a:t>
            </a:r>
            <a:r>
              <a:rPr lang="sr-Latn-CS" sz="2600"/>
              <a:t>буде унутар 1.96 стандардних грешака средине популације</a:t>
            </a:r>
            <a:r>
              <a:rPr lang="sr-Cyrl-CS" sz="2600"/>
              <a:t>,</a:t>
            </a:r>
            <a:r>
              <a:rPr lang="sr-Latn-CS" sz="2600"/>
              <a:t> µ</a:t>
            </a:r>
            <a:endParaRPr lang="sr-Cyrl-CS" sz="2600"/>
          </a:p>
          <a:p>
            <a:pPr>
              <a:lnSpc>
                <a:spcPct val="85000"/>
              </a:lnSpc>
            </a:pPr>
            <a:r>
              <a:rPr lang="sr-Latn-CS" sz="2600"/>
              <a:t>Зато, </a:t>
            </a:r>
            <a:r>
              <a:rPr lang="sr-Cyrl-CS" sz="2600"/>
              <a:t>за </a:t>
            </a:r>
            <a:r>
              <a:rPr lang="sr-Latn-CS" sz="2600"/>
              <a:t>скоро 95% свих могућих узорака, средина популације мора да буде </a:t>
            </a:r>
            <a:endParaRPr lang="sr-Cyrl-CS" sz="2600"/>
          </a:p>
          <a:p>
            <a:pPr lvl="1">
              <a:lnSpc>
                <a:spcPct val="85000"/>
              </a:lnSpc>
            </a:pPr>
            <a:r>
              <a:rPr lang="sr-Latn-CS" sz="2200"/>
              <a:t>већа од средине узорка минус 1.96 стандардних грешака и</a:t>
            </a:r>
            <a:endParaRPr lang="sr-Cyrl-CS" sz="2200"/>
          </a:p>
          <a:p>
            <a:pPr lvl="1">
              <a:lnSpc>
                <a:spcPct val="85000"/>
              </a:lnSpc>
            </a:pPr>
            <a:r>
              <a:rPr lang="sr-Latn-CS" sz="2200"/>
              <a:t>мањ</a:t>
            </a:r>
            <a:r>
              <a:rPr lang="sr-Cyrl-CS" sz="2200"/>
              <a:t>а </a:t>
            </a:r>
            <a:r>
              <a:rPr lang="sr-Latn-CS" sz="2200"/>
              <a:t>од средине узорка плус 1.96 стандардних грешака </a:t>
            </a:r>
          </a:p>
        </p:txBody>
      </p:sp>
    </p:spTree>
  </p:cSld>
  <p:clrMapOvr>
    <a:masterClrMapping/>
  </p:clrMapOvr>
  <p:transition advTm="46519"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A8244-5B37-4BE4-8476-97FA80557947}" type="slidenum">
              <a:rPr lang="en-US"/>
              <a:pPr/>
              <a:t>106</a:t>
            </a:fld>
            <a:endParaRPr lang="en-US"/>
          </a:p>
        </p:txBody>
      </p:sp>
      <p:sp>
        <p:nvSpPr>
          <p:cNvPr id="1008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Интервали поверења</a:t>
            </a:r>
            <a:endParaRPr lang="sr-Latn-CS"/>
          </a:p>
        </p:txBody>
      </p:sp>
      <p:sp>
        <p:nvSpPr>
          <p:cNvPr id="1008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Г</a:t>
            </a:r>
            <a:r>
              <a:rPr lang="sr-Latn-CS"/>
              <a:t>ранице су 4.062 - 1.96 </a:t>
            </a:r>
            <a:r>
              <a:rPr lang="sr-Cyrl-CS"/>
              <a:t>x</a:t>
            </a:r>
            <a:r>
              <a:rPr lang="sr-Latn-CS"/>
              <a:t> 0.089 </a:t>
            </a:r>
            <a:r>
              <a:rPr lang="sr-Cyrl-CS"/>
              <a:t>до </a:t>
            </a:r>
            <a:r>
              <a:rPr lang="sr-Latn-CS"/>
              <a:t>4.062 + 1.96 </a:t>
            </a:r>
            <a:r>
              <a:rPr lang="sr-Cyrl-CS"/>
              <a:t>x</a:t>
            </a:r>
            <a:r>
              <a:rPr lang="sr-Latn-CS"/>
              <a:t> 0.089 </a:t>
            </a:r>
            <a:endParaRPr lang="sr-Cyrl-CS"/>
          </a:p>
          <a:p>
            <a:pPr lvl="1"/>
            <a:r>
              <a:rPr lang="sr-Latn-CS"/>
              <a:t>што даје 3.89 до 4.24 или 3.9 до 4.2 литра </a:t>
            </a:r>
            <a:endParaRPr lang="sr-Cyrl-CS"/>
          </a:p>
          <a:p>
            <a:r>
              <a:rPr lang="sr-Latn-CS"/>
              <a:t>3.9 и 4.2 се зову </a:t>
            </a:r>
            <a:r>
              <a:rPr lang="sr-Latn-CS" b="1"/>
              <a:t>95% границе поверења</a:t>
            </a:r>
            <a:r>
              <a:rPr lang="sr-Latn-CS"/>
              <a:t> </a:t>
            </a:r>
            <a:r>
              <a:rPr lang="sr-Cyrl-CS"/>
              <a:t>(</a:t>
            </a:r>
            <a:r>
              <a:rPr lang="sr-Latn-CS" b="1"/>
              <a:t>95% confidence limits</a:t>
            </a:r>
            <a:r>
              <a:rPr lang="sr-Cyrl-CS"/>
              <a:t>) </a:t>
            </a:r>
            <a:r>
              <a:rPr lang="sr-Latn-CS"/>
              <a:t>за пр</a:t>
            </a:r>
            <a:r>
              <a:rPr lang="sr-Cyrl-CS"/>
              <a:t>едвиђање</a:t>
            </a:r>
          </a:p>
          <a:p>
            <a:r>
              <a:rPr lang="sr-Cyrl-CS"/>
              <a:t>Скуп </a:t>
            </a:r>
            <a:r>
              <a:rPr lang="sr-Latn-CS"/>
              <a:t>вредности између 3.9 и 4.2 се зове </a:t>
            </a:r>
            <a:r>
              <a:rPr lang="sr-Latn-CS" b="1"/>
              <a:t>95% интервал поверења</a:t>
            </a:r>
            <a:r>
              <a:rPr lang="sr-Cyrl-CS"/>
              <a:t> (</a:t>
            </a:r>
            <a:r>
              <a:rPr lang="sr-Latn-CS" b="1"/>
              <a:t>95% confidence interval</a:t>
            </a:r>
            <a:r>
              <a:rPr lang="sr-Cyrl-CS"/>
              <a:t>)</a:t>
            </a:r>
            <a:endParaRPr lang="sr-Latn-CS"/>
          </a:p>
        </p:txBody>
      </p:sp>
      <p:sp>
        <p:nvSpPr>
          <p:cNvPr id="10086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08645" name="Rectangle 5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 advTm="46519"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66567-C71E-4C47-891A-80302FB5CC90}" type="slidenum">
              <a:rPr lang="en-US"/>
              <a:pPr/>
              <a:t>107</a:t>
            </a:fld>
            <a:endParaRPr lang="en-US"/>
          </a:p>
        </p:txBody>
      </p:sp>
      <p:sp>
        <p:nvSpPr>
          <p:cNvPr id="1010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2600"/>
              <a:t>Средина и 95% интервал поверења за 20 случајних узорака 100 посматрања из Стандард</a:t>
            </a:r>
            <a:r>
              <a:rPr lang="sr-Cyrl-CS" sz="2600"/>
              <a:t>изоване </a:t>
            </a:r>
            <a:r>
              <a:rPr lang="sr-Latn-CS" sz="2600"/>
              <a:t>Нормалне расподеле </a:t>
            </a:r>
          </a:p>
        </p:txBody>
      </p:sp>
      <p:sp>
        <p:nvSpPr>
          <p:cNvPr id="1010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1010692" name="Picture 4" descr="Slika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8863" y="1344613"/>
            <a:ext cx="6686550" cy="504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ABEA7-D147-4DD8-B433-A2E61199422A}" type="slidenum">
              <a:rPr lang="en-US"/>
              <a:pPr/>
              <a:t>108</a:t>
            </a:fld>
            <a:endParaRPr lang="en-US"/>
          </a:p>
        </p:txBody>
      </p:sp>
      <p:sp>
        <p:nvSpPr>
          <p:cNvPr id="1012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Процентне тачке Нормалне расподеле </a:t>
            </a:r>
          </a:p>
        </p:txBody>
      </p:sp>
      <p:graphicFrame>
        <p:nvGraphicFramePr>
          <p:cNvPr id="1012739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914525" y="1377950"/>
          <a:ext cx="5875338" cy="504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2739" name="Document" r:id="rId3" imgW="6067931" imgH="5212581" progId="Word.Document.8">
                  <p:embed/>
                </p:oleObj>
              </mc:Choice>
              <mc:Fallback>
                <p:oleObj name="Document" r:id="rId3" imgW="6067931" imgH="5212581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3023"/>
                      <a:stretch>
                        <a:fillRect/>
                      </a:stretch>
                    </p:blipFill>
                    <p:spPr bwMode="auto">
                      <a:xfrm>
                        <a:off x="1914525" y="1377950"/>
                        <a:ext cx="5875338" cy="5048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1A620-7376-4FF9-A7D1-78790BD5582C}" type="slidenum">
              <a:rPr lang="en-US"/>
              <a:pPr/>
              <a:t>109</a:t>
            </a:fld>
            <a:endParaRPr lang="en-US"/>
          </a:p>
        </p:txBody>
      </p:sp>
      <p:sp>
        <p:nvSpPr>
          <p:cNvPr id="101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Интервали поверења</a:t>
            </a:r>
            <a:endParaRPr lang="sr-Latn-CS"/>
          </a:p>
        </p:txBody>
      </p:sp>
      <p:sp>
        <p:nvSpPr>
          <p:cNvPr id="101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М</a:t>
            </a:r>
            <a:r>
              <a:rPr lang="sr-Latn-CS" sz="2800"/>
              <a:t>ожемо да израчунамо 99% границе поверења</a:t>
            </a:r>
            <a:endParaRPr lang="sr-Cyrl-CS" sz="2800"/>
          </a:p>
          <a:p>
            <a:r>
              <a:rPr lang="sr-Latn-CS" sz="2800"/>
              <a:t>Горња 0.5% та</a:t>
            </a:r>
            <a:r>
              <a:rPr lang="sr-Cyrl-CS" sz="2800"/>
              <a:t>ч</a:t>
            </a:r>
            <a:r>
              <a:rPr lang="sr-Latn-CS" sz="2800"/>
              <a:t>ка Стандард</a:t>
            </a:r>
            <a:r>
              <a:rPr lang="sr-Cyrl-CS" sz="2800"/>
              <a:t>изоване Н</a:t>
            </a:r>
            <a:r>
              <a:rPr lang="sr-Latn-CS" sz="2800"/>
              <a:t>ормалне расподеле је 2.58</a:t>
            </a:r>
            <a:endParaRPr lang="sr-Cyrl-CS" sz="2800"/>
          </a:p>
          <a:p>
            <a:pPr lvl="1"/>
            <a:r>
              <a:rPr lang="ru-RU" sz="2400"/>
              <a:t>тако да вероватноћа да је Стандардно Нормално одступање изнад 2.58 или испод -2.58 је 1% </a:t>
            </a:r>
            <a:endParaRPr lang="sr-Cyrl-CS" sz="2400"/>
          </a:p>
          <a:p>
            <a:pPr lvl="1"/>
            <a:r>
              <a:rPr lang="sr-Latn-CS" sz="2400"/>
              <a:t>и вероватноћа да ће бити између ових граница је 99%</a:t>
            </a:r>
            <a:endParaRPr lang="sr-Cyrl-CS" sz="2400"/>
          </a:p>
          <a:p>
            <a:r>
              <a:rPr lang="sr-Latn-CS" sz="2800"/>
              <a:t>99% границе поверења </a:t>
            </a:r>
            <a:r>
              <a:rPr lang="sr-Cyrl-CS" sz="2800"/>
              <a:t>за </a:t>
            </a:r>
            <a:r>
              <a:rPr lang="sr-Latn-CS" sz="2800"/>
              <a:t>средин</a:t>
            </a:r>
            <a:r>
              <a:rPr lang="sr-Cyrl-CS" sz="2800"/>
              <a:t>у </a:t>
            </a:r>
            <a:r>
              <a:rPr lang="sr-Latn-CS" sz="2800"/>
              <a:t>FEV1</a:t>
            </a:r>
            <a:r>
              <a:rPr lang="sr-Cyrl-CS" sz="2800"/>
              <a:t> </a:t>
            </a:r>
            <a:r>
              <a:rPr lang="sr-Latn-CS" sz="2800"/>
              <a:t>су 4.062 </a:t>
            </a:r>
            <a:r>
              <a:rPr lang="sr-Cyrl-CS" sz="2800"/>
              <a:t>-</a:t>
            </a:r>
            <a:r>
              <a:rPr lang="sr-Latn-CS" sz="2800"/>
              <a:t> 2.58 x 0.089 и 4.062 + 2.58 x 0.089, тј. 3.8 и 4.3 л</a:t>
            </a:r>
            <a:r>
              <a:rPr lang="sr-Cyrl-CS" sz="2800"/>
              <a:t>итра</a:t>
            </a:r>
            <a:endParaRPr lang="sr-Latn-CS" sz="2800"/>
          </a:p>
        </p:txBody>
      </p:sp>
    </p:spTree>
  </p:cSld>
  <p:clrMapOvr>
    <a:masterClrMapping/>
  </p:clrMapOvr>
  <p:transition advTm="46519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6F53-2C8D-4ED6-9CC6-B98B5BCD334D}" type="slidenum">
              <a:rPr lang="en-US"/>
              <a:pPr/>
              <a:t>11</a:t>
            </a:fld>
            <a:endParaRPr lang="en-US"/>
          </a:p>
        </p:txBody>
      </p:sp>
      <p:sp>
        <p:nvSpPr>
          <p:cNvPr id="828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Биномна расподела</a:t>
            </a:r>
            <a:endParaRPr lang="sr-Latn-CS"/>
          </a:p>
        </p:txBody>
      </p:sp>
      <p:sp>
        <p:nvSpPr>
          <p:cNvPr id="828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800"/>
              <a:t>Биномна расподела је расподела праћена бројем успеха у </a:t>
            </a:r>
            <a:r>
              <a:rPr lang="sr-Latn-CS" sz="2800" i="1"/>
              <a:t>n</a:t>
            </a:r>
            <a:r>
              <a:rPr lang="sr-Latn-CS" sz="2800"/>
              <a:t> независни</a:t>
            </a:r>
            <a:r>
              <a:rPr lang="sr-Cyrl-CS" sz="2800"/>
              <a:t>х </a:t>
            </a:r>
            <a:r>
              <a:rPr lang="sr-Latn-CS" sz="2800"/>
              <a:t>истра</a:t>
            </a:r>
            <a:r>
              <a:rPr lang="sr-Cyrl-CS" sz="2800"/>
              <a:t>ж</a:t>
            </a:r>
            <a:r>
              <a:rPr lang="sr-Latn-CS" sz="2800"/>
              <a:t>ивања </a:t>
            </a:r>
            <a:endParaRPr lang="sr-Cyrl-CS" sz="2800"/>
          </a:p>
          <a:p>
            <a:pPr lvl="1"/>
            <a:r>
              <a:rPr lang="sr-Cyrl-CS" sz="2400"/>
              <a:t>када</a:t>
            </a:r>
            <a:r>
              <a:rPr lang="sr-Latn-CS" sz="2400"/>
              <a:t> је вероватноћа било</a:t>
            </a:r>
            <a:r>
              <a:rPr lang="sr-Cyrl-CS" sz="2400"/>
              <a:t> </a:t>
            </a:r>
            <a:r>
              <a:rPr lang="sr-Latn-CS" sz="2400"/>
              <a:t>ког успешног појединачног истраживања </a:t>
            </a:r>
            <a:r>
              <a:rPr lang="sr-Latn-CS" sz="2400" i="1"/>
              <a:t>p</a:t>
            </a:r>
            <a:endParaRPr lang="sr-Cyrl-CS" sz="2400" i="1"/>
          </a:p>
          <a:p>
            <a:r>
              <a:rPr lang="sr-Latn-CS" sz="2800"/>
              <a:t>Биномна расподела је породица расподела</a:t>
            </a:r>
            <a:endParaRPr lang="sr-Cyrl-CS" sz="2800"/>
          </a:p>
          <a:p>
            <a:pPr lvl="1"/>
            <a:r>
              <a:rPr lang="sr-Latn-CS" sz="2400"/>
              <a:t>њени чланови су дефинисани вредностима </a:t>
            </a:r>
            <a:r>
              <a:rPr lang="sr-Latn-CS" sz="2400" i="1"/>
              <a:t>n</a:t>
            </a:r>
            <a:r>
              <a:rPr lang="sr-Latn-CS" sz="2400"/>
              <a:t> и </a:t>
            </a:r>
            <a:r>
              <a:rPr lang="sr-Latn-CS" sz="2400" i="1"/>
              <a:t>p</a:t>
            </a:r>
            <a:endParaRPr lang="sr-Cyrl-CS" sz="2400" i="1"/>
          </a:p>
          <a:p>
            <a:r>
              <a:rPr lang="sr-Latn-CS" sz="2800"/>
              <a:t>Вредности које одређују ког члана из породице расподеле имамо, зову се параметри расподел</a:t>
            </a:r>
            <a:r>
              <a:rPr lang="sr-Cyrl-CS" sz="2800"/>
              <a:t>е</a:t>
            </a:r>
            <a:endParaRPr lang="sr-Latn-CS" sz="2800"/>
          </a:p>
        </p:txBody>
      </p:sp>
    </p:spTree>
  </p:cSld>
  <p:clrMapOvr>
    <a:masterClrMapping/>
  </p:clrMapOvr>
  <p:transition advTm="46519"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82A92-5609-4BE7-9E72-39C439EAF47A}" type="slidenum">
              <a:rPr lang="en-US"/>
              <a:pPr/>
              <a:t>110</a:t>
            </a:fld>
            <a:endParaRPr lang="en-US"/>
          </a:p>
        </p:txBody>
      </p:sp>
      <p:sp>
        <p:nvSpPr>
          <p:cNvPr id="1016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Стандардна грешка и интервал поверења за пропорцију</a:t>
            </a:r>
            <a:r>
              <a:rPr lang="sr-Latn-CS" sz="3600"/>
              <a:t> </a:t>
            </a:r>
          </a:p>
        </p:txBody>
      </p:sp>
      <p:sp>
        <p:nvSpPr>
          <p:cNvPr id="101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800"/>
              <a:t>Претпоставимо да је пропорција појединаца који имају одређени услов у популацији </a:t>
            </a:r>
            <a:r>
              <a:rPr lang="sr-Latn-CS" sz="2800" i="1"/>
              <a:t>p</a:t>
            </a:r>
            <a:r>
              <a:rPr lang="sr-Latn-CS" sz="2800"/>
              <a:t> </a:t>
            </a:r>
            <a:endParaRPr lang="sr-Cyrl-CS" sz="2800"/>
          </a:p>
          <a:p>
            <a:pPr lvl="1"/>
            <a:r>
              <a:rPr lang="sr-Latn-CS" sz="2400"/>
              <a:t>уз</a:t>
            </a:r>
            <a:r>
              <a:rPr lang="sr-Cyrl-CS" sz="2400"/>
              <a:t>имамо</a:t>
            </a:r>
            <a:r>
              <a:rPr lang="sr-Latn-CS" sz="2400"/>
              <a:t> случајн</a:t>
            </a:r>
            <a:r>
              <a:rPr lang="sr-Cyrl-CS" sz="2400"/>
              <a:t>и </a:t>
            </a:r>
            <a:r>
              <a:rPr lang="sr-Latn-CS" sz="2400"/>
              <a:t>узор</a:t>
            </a:r>
            <a:r>
              <a:rPr lang="sr-Cyrl-CS" sz="2400"/>
              <a:t>а</a:t>
            </a:r>
            <a:r>
              <a:rPr lang="sr-Latn-CS" sz="2400"/>
              <a:t>к</a:t>
            </a:r>
            <a:r>
              <a:rPr lang="sr-Cyrl-CS" sz="2400"/>
              <a:t> величине </a:t>
            </a:r>
            <a:r>
              <a:rPr lang="sr-Latn-CS" sz="2400" i="1"/>
              <a:t>n</a:t>
            </a:r>
            <a:endParaRPr lang="sr-Cyrl-CS" sz="2400" i="1"/>
          </a:p>
          <a:p>
            <a:pPr lvl="1"/>
            <a:r>
              <a:rPr lang="sr-Latn-CS" sz="2400"/>
              <a:t>број </a:t>
            </a:r>
            <a:r>
              <a:rPr lang="sr-Cyrl-CS" sz="2400"/>
              <a:t>посматраних са условом је </a:t>
            </a:r>
            <a:r>
              <a:rPr lang="sr-Latn-CS" sz="2400" i="1"/>
              <a:t>r</a:t>
            </a:r>
            <a:endParaRPr lang="sr-Cyrl-CS" sz="2400"/>
          </a:p>
          <a:p>
            <a:r>
              <a:rPr lang="sr-Latn-CS" sz="2800"/>
              <a:t>Тада процењена пропорција је </a:t>
            </a:r>
            <a:r>
              <a:rPr lang="sr-Latn-CS" sz="2800" i="1"/>
              <a:t>r</a:t>
            </a:r>
            <a:r>
              <a:rPr lang="sr-Latn-CS" sz="2800"/>
              <a:t>/</a:t>
            </a:r>
            <a:r>
              <a:rPr lang="sr-Latn-CS" sz="2800" i="1"/>
              <a:t>n</a:t>
            </a:r>
            <a:endParaRPr lang="sr-Cyrl-CS" sz="2800" i="1"/>
          </a:p>
          <a:p>
            <a:r>
              <a:rPr lang="sr-Latn-CS" sz="2800"/>
              <a:t>Видели смо </a:t>
            </a:r>
            <a:r>
              <a:rPr lang="sr-Cyrl-CS" sz="2800"/>
              <a:t>из </a:t>
            </a:r>
            <a:r>
              <a:rPr lang="sr-Latn-CS" sz="2800"/>
              <a:t>Биномн</a:t>
            </a:r>
            <a:r>
              <a:rPr lang="sr-Cyrl-CS" sz="2800"/>
              <a:t>е </a:t>
            </a:r>
            <a:r>
              <a:rPr lang="sr-Latn-CS" sz="2800"/>
              <a:t>расподел</a:t>
            </a:r>
            <a:r>
              <a:rPr lang="sr-Cyrl-CS" sz="2800"/>
              <a:t>е</a:t>
            </a:r>
          </a:p>
          <a:p>
            <a:pPr lvl="1"/>
            <a:r>
              <a:rPr lang="sr-Cyrl-CS" sz="2400"/>
              <a:t>д</a:t>
            </a:r>
            <a:r>
              <a:rPr lang="sr-Latn-CS" sz="2400"/>
              <a:t>а </a:t>
            </a:r>
            <a:r>
              <a:rPr lang="sr-Latn-CS" sz="2400" i="1"/>
              <a:t>r</a:t>
            </a:r>
            <a:r>
              <a:rPr lang="sr-Latn-CS" sz="2400"/>
              <a:t> долази из Биномне расподеле са </a:t>
            </a:r>
            <a:r>
              <a:rPr lang="sr-Cyrl-CS" sz="2400"/>
              <a:t>средином </a:t>
            </a:r>
            <a:r>
              <a:rPr lang="sr-Latn-CS" sz="2400" i="1"/>
              <a:t>np</a:t>
            </a:r>
            <a:r>
              <a:rPr lang="sr-Cyrl-CS" sz="2400"/>
              <a:t> и варијансом </a:t>
            </a:r>
            <a:r>
              <a:rPr lang="sr-Latn-CS" sz="2400" i="1"/>
              <a:t>np</a:t>
            </a:r>
            <a:r>
              <a:rPr lang="sr-Latn-CS" sz="2400"/>
              <a:t>(1-</a:t>
            </a:r>
            <a:r>
              <a:rPr lang="sr-Latn-CS" sz="2400" i="1"/>
              <a:t>p</a:t>
            </a:r>
            <a:r>
              <a:rPr lang="sr-Latn-CS" sz="2400"/>
              <a:t>)</a:t>
            </a:r>
            <a:endParaRPr lang="sr-Cyrl-CS" sz="2400"/>
          </a:p>
          <a:p>
            <a:r>
              <a:rPr lang="sr-Latn-CS" sz="2800"/>
              <a:t>Под условом да је </a:t>
            </a:r>
            <a:r>
              <a:rPr lang="sr-Latn-CS" sz="2800" i="1"/>
              <a:t>n</a:t>
            </a:r>
            <a:r>
              <a:rPr lang="sr-Latn-CS" sz="2800"/>
              <a:t> велико, ова расподела је приближно Нормална</a:t>
            </a:r>
          </a:p>
        </p:txBody>
      </p:sp>
    </p:spTree>
  </p:cSld>
  <p:clrMapOvr>
    <a:masterClrMapping/>
  </p:clrMapOvr>
  <p:transition advTm="46519"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DBD84-CC51-49E5-A626-217B59213A1E}" type="slidenum">
              <a:rPr lang="en-US"/>
              <a:pPr/>
              <a:t>111</a:t>
            </a:fld>
            <a:endParaRPr lang="en-US"/>
          </a:p>
        </p:txBody>
      </p:sp>
      <p:sp>
        <p:nvSpPr>
          <p:cNvPr id="1018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Стандардна грешка и интервал поверења за пропорцију</a:t>
            </a:r>
            <a:endParaRPr lang="sr-Latn-CS" sz="3600"/>
          </a:p>
        </p:txBody>
      </p:sp>
      <p:sp>
        <p:nvSpPr>
          <p:cNvPr id="101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3000"/>
              <a:t>П</a:t>
            </a:r>
            <a:r>
              <a:rPr lang="sr-Latn-CS" sz="3000"/>
              <a:t>роцењена пропорција </a:t>
            </a:r>
            <a:r>
              <a:rPr lang="sr-Latn-CS" sz="3000" i="1"/>
              <a:t>r</a:t>
            </a:r>
            <a:r>
              <a:rPr lang="sr-Latn-CS" sz="3000"/>
              <a:t>/</a:t>
            </a:r>
            <a:r>
              <a:rPr lang="sr-Latn-CS" sz="3000" i="1"/>
              <a:t>n</a:t>
            </a:r>
            <a:r>
              <a:rPr lang="sr-Latn-CS"/>
              <a:t> </a:t>
            </a:r>
            <a:r>
              <a:rPr lang="sr-Latn-CS" sz="3000"/>
              <a:t>је Нормално распоређена са </a:t>
            </a:r>
            <a:r>
              <a:rPr lang="sr-Cyrl-CS" sz="3000"/>
              <a:t>средином </a:t>
            </a:r>
            <a:r>
              <a:rPr lang="sr-Latn-CS" sz="3000"/>
              <a:t>која се добија из </a:t>
            </a:r>
            <a:r>
              <a:rPr lang="sr-Latn-CS" sz="3000" i="1"/>
              <a:t>np/n = p</a:t>
            </a:r>
            <a:endParaRPr lang="sr-Cyrl-CS" sz="3000"/>
          </a:p>
          <a:p>
            <a:r>
              <a:rPr lang="sr-Cyrl-CS" sz="3000"/>
              <a:t>В</a:t>
            </a:r>
            <a:r>
              <a:rPr lang="sr-Latn-CS" sz="3000"/>
              <a:t>аријанса се добија </a:t>
            </a:r>
            <a:r>
              <a:rPr lang="sr-Cyrl-CS" sz="3000"/>
              <a:t>као</a:t>
            </a:r>
          </a:p>
          <a:p>
            <a:endParaRPr lang="sr-Cyrl-CS" sz="3000"/>
          </a:p>
          <a:p>
            <a:pPr>
              <a:spcBef>
                <a:spcPct val="80000"/>
              </a:spcBef>
            </a:pPr>
            <a:r>
              <a:rPr lang="sr-Latn-CS" sz="3000"/>
              <a:t>по</a:t>
            </a:r>
            <a:r>
              <a:rPr lang="sr-Cyrl-CS" sz="3000"/>
              <a:t>ш</a:t>
            </a:r>
            <a:r>
              <a:rPr lang="sr-Latn-CS" sz="3000"/>
              <a:t>то је </a:t>
            </a:r>
            <a:r>
              <a:rPr lang="sr-Latn-CS" sz="3000" i="1"/>
              <a:t>n</a:t>
            </a:r>
            <a:r>
              <a:rPr lang="sr-Latn-CS" sz="3000"/>
              <a:t> константа, </a:t>
            </a:r>
            <a:r>
              <a:rPr lang="sr-Cyrl-CS" sz="3000"/>
              <a:t>и </a:t>
            </a:r>
            <a:r>
              <a:rPr lang="sr-Latn-CS" sz="3000"/>
              <a:t>стандардна грешка је</a:t>
            </a:r>
          </a:p>
        </p:txBody>
      </p:sp>
      <p:sp>
        <p:nvSpPr>
          <p:cNvPr id="1018884" name="Rectangle 4"/>
          <p:cNvSpPr>
            <a:spLocks noChangeArrowheads="1"/>
          </p:cNvSpPr>
          <p:nvPr/>
        </p:nvSpPr>
        <p:spPr bwMode="auto">
          <a:xfrm>
            <a:off x="0" y="3228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18885" name="Object 5"/>
          <p:cNvGraphicFramePr>
            <a:graphicFrameLocks noChangeAspect="1"/>
          </p:cNvGraphicFramePr>
          <p:nvPr/>
        </p:nvGraphicFramePr>
        <p:xfrm>
          <a:off x="927100" y="3459163"/>
          <a:ext cx="5872163" cy="896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8885" name="Equation" r:id="rId3" imgW="2628900" imgH="393700" progId="Equation.3">
                  <p:embed/>
                </p:oleObj>
              </mc:Choice>
              <mc:Fallback>
                <p:oleObj name="Equation" r:id="rId3" imgW="2628900" imgH="3937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7100" y="3459163"/>
                        <a:ext cx="5872163" cy="896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8886" name="Rectangle 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18887" name="Object 7"/>
          <p:cNvGraphicFramePr>
            <a:graphicFrameLocks noChangeAspect="1"/>
          </p:cNvGraphicFramePr>
          <p:nvPr/>
        </p:nvGraphicFramePr>
        <p:xfrm>
          <a:off x="1076325" y="5173663"/>
          <a:ext cx="1541463" cy="107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8887" name="Equation" r:id="rId5" imgW="558800" imgH="381000" progId="Equation.3">
                  <p:embed/>
                </p:oleObj>
              </mc:Choice>
              <mc:Fallback>
                <p:oleObj name="Equation" r:id="rId5" imgW="558800" imgH="3810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6325" y="5173663"/>
                        <a:ext cx="1541463" cy="1071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14EFE-ED2B-4165-BE20-7E9F85BD7C1C}" type="slidenum">
              <a:rPr lang="en-US"/>
              <a:pPr/>
              <a:t>112</a:t>
            </a:fld>
            <a:endParaRPr lang="en-US"/>
          </a:p>
        </p:txBody>
      </p:sp>
      <p:sp>
        <p:nvSpPr>
          <p:cNvPr id="1020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Стандардна грешка и интервал поверења за пропорцију</a:t>
            </a:r>
            <a:endParaRPr lang="sr-Latn-CS" sz="3600"/>
          </a:p>
        </p:txBody>
      </p:sp>
      <p:sp>
        <p:nvSpPr>
          <p:cNvPr id="1020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Стандардна грешка пропорције је од користи само</a:t>
            </a:r>
          </a:p>
          <a:p>
            <a:pPr lvl="1"/>
            <a:r>
              <a:rPr lang="sr-Latn-CS"/>
              <a:t>ако је узорак довољно велик</a:t>
            </a:r>
            <a:r>
              <a:rPr lang="sr-Cyrl-CS"/>
              <a:t>и </a:t>
            </a:r>
            <a:r>
              <a:rPr lang="sr-Latn-CS"/>
              <a:t>да се примени за Нормалну апроксимацију</a:t>
            </a:r>
            <a:endParaRPr lang="sr-Cyrl-CS"/>
          </a:p>
          <a:p>
            <a:r>
              <a:rPr lang="sr-Cyrl-CS"/>
              <a:t>И</a:t>
            </a:r>
            <a:r>
              <a:rPr lang="sr-Latn-CS"/>
              <a:t> </a:t>
            </a:r>
            <a:r>
              <a:rPr lang="sr-Latn-CS" i="1"/>
              <a:t>np</a:t>
            </a:r>
            <a:r>
              <a:rPr lang="sr-Latn-CS"/>
              <a:t> и </a:t>
            </a:r>
            <a:r>
              <a:rPr lang="sr-Latn-CS" i="1"/>
              <a:t>n</a:t>
            </a:r>
            <a:r>
              <a:rPr lang="sr-Latn-CS"/>
              <a:t>(1 - </a:t>
            </a:r>
            <a:r>
              <a:rPr lang="sr-Latn-CS" i="1"/>
              <a:t>p</a:t>
            </a:r>
            <a:r>
              <a:rPr lang="sr-Latn-CS"/>
              <a:t>) об</a:t>
            </a:r>
            <a:r>
              <a:rPr lang="sr-Cyrl-CS"/>
              <a:t>а </a:t>
            </a:r>
            <a:r>
              <a:rPr lang="sr-Latn-CS"/>
              <a:t>треба да </a:t>
            </a:r>
            <a:r>
              <a:rPr lang="sr-Cyrl-CS"/>
              <a:t>премаше</a:t>
            </a:r>
            <a:r>
              <a:rPr lang="sr-Latn-CS"/>
              <a:t> 5</a:t>
            </a:r>
            <a:endParaRPr lang="sr-Cyrl-CS"/>
          </a:p>
          <a:p>
            <a:r>
              <a:rPr lang="sr-Latn-CS"/>
              <a:t>Aко покушамо да користимо метод за мање узорке</a:t>
            </a:r>
          </a:p>
          <a:p>
            <a:pPr lvl="1"/>
            <a:r>
              <a:rPr lang="sr-Latn-CS"/>
              <a:t>можемо добити апсурдне резултате</a:t>
            </a:r>
            <a:endParaRPr lang="sr-Cyrl-CS"/>
          </a:p>
        </p:txBody>
      </p:sp>
    </p:spTree>
  </p:cSld>
  <p:clrMapOvr>
    <a:masterClrMapping/>
  </p:clrMapOvr>
  <p:transition advTm="46519"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4575-53F6-4917-BAD6-A8509C4DB130}" type="slidenum">
              <a:rPr lang="en-US"/>
              <a:pPr/>
              <a:t>113</a:t>
            </a:fld>
            <a:endParaRPr lang="en-US"/>
          </a:p>
        </p:txBody>
      </p:sp>
      <p:sp>
        <p:nvSpPr>
          <p:cNvPr id="1022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Стандардна грешка и интервал поверења за пропорцију</a:t>
            </a:r>
            <a:endParaRPr lang="sr-Latn-CS" sz="3600"/>
          </a:p>
        </p:txBody>
      </p:sp>
      <p:sp>
        <p:nvSpPr>
          <p:cNvPr id="1022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400"/>
              <a:t>У</a:t>
            </a:r>
            <a:r>
              <a:rPr lang="sr-Latn-CS" sz="2400"/>
              <a:t> студији превален</a:t>
            </a:r>
            <a:r>
              <a:rPr lang="sr-Cyrl-CS" sz="2400"/>
              <a:t>ц</a:t>
            </a:r>
            <a:r>
              <a:rPr lang="sr-Latn-CS" sz="2400"/>
              <a:t>е ХИВ-а код бивших затвореника </a:t>
            </a:r>
            <a:r>
              <a:rPr lang="sr-Cyrl-CS" sz="2400"/>
              <a:t>од</a:t>
            </a:r>
            <a:r>
              <a:rPr lang="sr-Latn-CS" sz="2400"/>
              <a:t> 29 жена које нису уз</a:t>
            </a:r>
            <a:r>
              <a:rPr lang="sr-Cyrl-CS" sz="2400"/>
              <a:t>имал</a:t>
            </a:r>
            <a:r>
              <a:rPr lang="sr-Latn-CS" sz="2400"/>
              <a:t>е дрогу </a:t>
            </a:r>
            <a:r>
              <a:rPr lang="sr-Cyrl-CS" sz="2400"/>
              <a:t>једна је била </a:t>
            </a:r>
            <a:r>
              <a:rPr lang="sr-Latn-CS" sz="2400"/>
              <a:t>ХИВ позитивн</a:t>
            </a:r>
            <a:r>
              <a:rPr lang="sr-Cyrl-CS" sz="2400"/>
              <a:t>а</a:t>
            </a:r>
          </a:p>
          <a:p>
            <a:pPr>
              <a:lnSpc>
                <a:spcPct val="90000"/>
              </a:lnSpc>
            </a:pPr>
            <a:endParaRPr lang="sr-Cyrl-CS" sz="2400"/>
          </a:p>
          <a:p>
            <a:pPr>
              <a:lnSpc>
                <a:spcPct val="90000"/>
              </a:lnSpc>
            </a:pPr>
            <a:endParaRPr lang="sr-Cyrl-CS" sz="2800"/>
          </a:p>
          <a:p>
            <a:pPr>
              <a:lnSpc>
                <a:spcPct val="90000"/>
              </a:lnSpc>
            </a:pPr>
            <a:endParaRPr lang="sr-Cyrl-CS" sz="2800"/>
          </a:p>
          <a:p>
            <a:pPr>
              <a:lnSpc>
                <a:spcPct val="90000"/>
              </a:lnSpc>
            </a:pPr>
            <a:endParaRPr lang="sr-Cyrl-CS" sz="2800"/>
          </a:p>
          <a:p>
            <a:pPr>
              <a:lnSpc>
                <a:spcPct val="90000"/>
              </a:lnSpc>
            </a:pPr>
            <a:r>
              <a:rPr lang="sr-Cyrl-CS" sz="2400"/>
              <a:t>И</a:t>
            </a:r>
            <a:r>
              <a:rPr lang="sr-Latn-CS" sz="2400"/>
              <a:t>нтервал поверења</a:t>
            </a:r>
            <a:r>
              <a:rPr lang="sr-Cyrl-CS" sz="2400"/>
              <a:t> од 3.4% -</a:t>
            </a:r>
            <a:r>
              <a:rPr lang="sr-Latn-CS" sz="2400"/>
              <a:t> 1.96 </a:t>
            </a:r>
            <a:r>
              <a:rPr lang="sr-Cyrl-CS" sz="2400"/>
              <a:t>x 3.4% = -3.1% до 3.4% +</a:t>
            </a:r>
            <a:r>
              <a:rPr lang="sr-Latn-CS" sz="2400"/>
              <a:t> 1.96 </a:t>
            </a:r>
            <a:r>
              <a:rPr lang="sr-Cyrl-CS" sz="2400"/>
              <a:t>x 3.4% = </a:t>
            </a:r>
            <a:r>
              <a:rPr lang="sr-Latn-CS" sz="2400"/>
              <a:t>9.9%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Cyrl-CS" sz="2400"/>
              <a:t>Т</a:t>
            </a:r>
            <a:r>
              <a:rPr lang="sr-Latn-CS" sz="2400"/>
              <a:t>ачан 95% интервал поверења може се добити из тачних вероватноћа Биномне расподеле и </a:t>
            </a:r>
            <a:r>
              <a:rPr lang="sr-Cyrl-CS" sz="2400"/>
              <a:t>он је</a:t>
            </a:r>
            <a:r>
              <a:rPr lang="sr-Latn-CS" sz="2400"/>
              <a:t> 0.1% до 17</a:t>
            </a:r>
            <a:r>
              <a:rPr lang="sr-Cyrl-CS" sz="2400"/>
              <a:t>.8</a:t>
            </a:r>
            <a:r>
              <a:rPr lang="sr-Latn-CS" sz="2400"/>
              <a:t>%</a:t>
            </a:r>
            <a:endParaRPr lang="sr-Cyrl-CS" sz="2400"/>
          </a:p>
        </p:txBody>
      </p:sp>
      <p:sp>
        <p:nvSpPr>
          <p:cNvPr id="10229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22981" name="Object 5"/>
          <p:cNvGraphicFramePr>
            <a:graphicFrameLocks noChangeAspect="1"/>
          </p:cNvGraphicFramePr>
          <p:nvPr/>
        </p:nvGraphicFramePr>
        <p:xfrm>
          <a:off x="1111250" y="2576513"/>
          <a:ext cx="3413125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2981" name="Equation" r:id="rId3" imgW="1536700" imgH="342900" progId="Equation.3">
                  <p:embed/>
                </p:oleObj>
              </mc:Choice>
              <mc:Fallback>
                <p:oleObj name="Equation" r:id="rId3" imgW="1536700" imgH="3429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1250" y="2576513"/>
                        <a:ext cx="3413125" cy="784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2982" name="Rectangle 6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22983" name="Object 7"/>
          <p:cNvGraphicFramePr>
            <a:graphicFrameLocks noChangeAspect="1"/>
          </p:cNvGraphicFramePr>
          <p:nvPr/>
        </p:nvGraphicFramePr>
        <p:xfrm>
          <a:off x="1123950" y="3440113"/>
          <a:ext cx="5959475" cy="963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2983" name="Equation" r:id="rId5" imgW="2540000" imgH="406400" progId="Equation.3">
                  <p:embed/>
                </p:oleObj>
              </mc:Choice>
              <mc:Fallback>
                <p:oleObj name="Equation" r:id="rId5" imgW="2540000" imgH="4064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3440113"/>
                        <a:ext cx="5959475" cy="963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49805-6DE1-40BB-8E74-DDD35EA774D9}" type="slidenum">
              <a:rPr lang="en-US"/>
              <a:pPr/>
              <a:t>114</a:t>
            </a:fld>
            <a:endParaRPr lang="en-US"/>
          </a:p>
        </p:txBody>
      </p:sp>
      <p:sp>
        <p:nvSpPr>
          <p:cNvPr id="1025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Разлика између две средине</a:t>
            </a:r>
            <a:r>
              <a:rPr lang="sr-Latn-CS"/>
              <a:t> </a:t>
            </a:r>
          </a:p>
        </p:txBody>
      </p:sp>
      <p:sp>
        <p:nvSpPr>
          <p:cNvPr id="1025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/>
              <a:t>Претпоставимо да желимо да упоредимо средине </a:t>
            </a:r>
            <a:r>
              <a:rPr lang="sr-Cyrl-CS"/>
              <a:t>     </a:t>
            </a:r>
            <a:r>
              <a:rPr lang="sr-Latn-CS"/>
              <a:t>и </a:t>
            </a:r>
            <a:r>
              <a:rPr lang="sr-Cyrl-CS"/>
              <a:t>    </a:t>
            </a:r>
            <a:r>
              <a:rPr lang="sr-Latn-CS"/>
              <a:t>,  два велика узорка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sr-Latn-CS"/>
              <a:t>величина </a:t>
            </a:r>
            <a:r>
              <a:rPr lang="sr-Latn-CS" i="1"/>
              <a:t>n</a:t>
            </a:r>
            <a:r>
              <a:rPr lang="sr-Latn-CS" baseline="-25000"/>
              <a:t>1</a:t>
            </a:r>
            <a:r>
              <a:rPr lang="sr-Latn-CS"/>
              <a:t> и </a:t>
            </a:r>
            <a:r>
              <a:rPr lang="sr-Latn-CS" i="1"/>
              <a:t>n</a:t>
            </a:r>
            <a:r>
              <a:rPr lang="sr-Latn-CS" baseline="-25000"/>
              <a:t>2</a:t>
            </a:r>
            <a:endParaRPr lang="sr-Cyrl-CS" baseline="-25000"/>
          </a:p>
          <a:p>
            <a:pPr>
              <a:lnSpc>
                <a:spcPct val="90000"/>
              </a:lnSpc>
            </a:pPr>
            <a:r>
              <a:rPr lang="sr-Latn-CS"/>
              <a:t>Очекивана разлика између средин</a:t>
            </a:r>
            <a:r>
              <a:rPr lang="sr-Cyrl-CS"/>
              <a:t>а </a:t>
            </a:r>
            <a:r>
              <a:rPr lang="sr-Latn-CS"/>
              <a:t>узорака једнака је разлици између средине популације</a:t>
            </a:r>
            <a:endParaRPr lang="sr-Cyrl-CS"/>
          </a:p>
        </p:txBody>
      </p:sp>
      <p:sp>
        <p:nvSpPr>
          <p:cNvPr id="1025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25029" name="Object 5"/>
          <p:cNvGraphicFramePr>
            <a:graphicFrameLocks noChangeAspect="1"/>
          </p:cNvGraphicFramePr>
          <p:nvPr/>
        </p:nvGraphicFramePr>
        <p:xfrm>
          <a:off x="4730750" y="1947863"/>
          <a:ext cx="4619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29" name="Equation" r:id="rId3" imgW="164957" imgH="190335" progId="Equation.3">
                  <p:embed/>
                </p:oleObj>
              </mc:Choice>
              <mc:Fallback>
                <p:oleObj name="Equation" r:id="rId3" imgW="164957" imgH="190335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0750" y="1947863"/>
                        <a:ext cx="461963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25031" name="Object 7"/>
          <p:cNvGraphicFramePr>
            <a:graphicFrameLocks noChangeAspect="1"/>
          </p:cNvGraphicFramePr>
          <p:nvPr/>
        </p:nvGraphicFramePr>
        <p:xfrm>
          <a:off x="5654675" y="1984375"/>
          <a:ext cx="4953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31" name="Equation" r:id="rId5" imgW="177646" imgH="190335" progId="Equation.3">
                  <p:embed/>
                </p:oleObj>
              </mc:Choice>
              <mc:Fallback>
                <p:oleObj name="Equation" r:id="rId5" imgW="177646" imgH="190335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4675" y="1984375"/>
                        <a:ext cx="495300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25033" name="Object 9"/>
          <p:cNvGraphicFramePr>
            <a:graphicFrameLocks noChangeAspect="1"/>
          </p:cNvGraphicFramePr>
          <p:nvPr/>
        </p:nvGraphicFramePr>
        <p:xfrm>
          <a:off x="979488" y="4819650"/>
          <a:ext cx="3579812" cy="72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33" name="Equation" r:id="rId7" imgW="1079032" imgH="215806" progId="Equation.3">
                  <p:embed/>
                </p:oleObj>
              </mc:Choice>
              <mc:Fallback>
                <p:oleObj name="Equation" r:id="rId7" imgW="1079032" imgH="215806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9488" y="4819650"/>
                        <a:ext cx="3579812" cy="728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950C-29CF-4639-9F33-3F2FD0BA68B7}" type="slidenum">
              <a:rPr lang="en-US"/>
              <a:pPr/>
              <a:t>115</a:t>
            </a:fld>
            <a:endParaRPr lang="en-US"/>
          </a:p>
        </p:txBody>
      </p:sp>
      <p:sp>
        <p:nvSpPr>
          <p:cNvPr id="1027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Разлика између две средине</a:t>
            </a:r>
            <a:endParaRPr lang="sr-Latn-CS"/>
          </a:p>
        </p:txBody>
      </p:sp>
      <p:sp>
        <p:nvSpPr>
          <p:cNvPr id="1027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Варијанса разлике између дв</a:t>
            </a:r>
            <a:r>
              <a:rPr lang="sr-Cyrl-CS"/>
              <a:t>е </a:t>
            </a:r>
            <a:r>
              <a:rPr lang="sr-Latn-CS"/>
              <a:t>независн</a:t>
            </a:r>
            <a:r>
              <a:rPr lang="sr-Cyrl-CS"/>
              <a:t>е случајне променљиве </a:t>
            </a:r>
            <a:r>
              <a:rPr lang="sr-Latn-CS"/>
              <a:t>је збир њихових </a:t>
            </a:r>
            <a:r>
              <a:rPr lang="sr-Cyrl-CS"/>
              <a:t>варијанси</a:t>
            </a:r>
            <a:r>
              <a:rPr lang="sr-Latn-CS"/>
              <a:t> </a:t>
            </a:r>
            <a:endParaRPr lang="sr-Cyrl-CS"/>
          </a:p>
          <a:p>
            <a:r>
              <a:rPr lang="sr-Cyrl-CS"/>
              <a:t>Стога, </a:t>
            </a:r>
            <a:r>
              <a:rPr lang="sr-Latn-CS"/>
              <a:t>стандардна грешка разлике између дв</a:t>
            </a:r>
            <a:r>
              <a:rPr lang="sr-Cyrl-CS"/>
              <a:t>е </a:t>
            </a:r>
            <a:r>
              <a:rPr lang="sr-Latn-CS"/>
              <a:t>независн</a:t>
            </a:r>
            <a:r>
              <a:rPr lang="sr-Cyrl-CS"/>
              <a:t>е </a:t>
            </a:r>
            <a:r>
              <a:rPr lang="sr-Latn-CS"/>
              <a:t>процене</a:t>
            </a:r>
            <a:r>
              <a:rPr lang="sr-Cyrl-CS"/>
              <a:t> је</a:t>
            </a:r>
          </a:p>
          <a:p>
            <a:pPr lvl="1"/>
            <a:r>
              <a:rPr lang="sr-Latn-CS"/>
              <a:t>квадратни корен збира квадрата њихових стандардних грешака</a:t>
            </a:r>
          </a:p>
        </p:txBody>
      </p:sp>
    </p:spTree>
  </p:cSld>
  <p:clrMapOvr>
    <a:masterClrMapping/>
  </p:clrMapOvr>
  <p:transition advTm="46519"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1FDCC-C149-49B1-B832-FCBA2A82CCED}" type="slidenum">
              <a:rPr lang="en-US"/>
              <a:pPr/>
              <a:t>116</a:t>
            </a:fld>
            <a:endParaRPr lang="en-US"/>
          </a:p>
        </p:txBody>
      </p:sp>
      <p:sp>
        <p:nvSpPr>
          <p:cNvPr id="1029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Разлика између две средине</a:t>
            </a:r>
            <a:endParaRPr lang="sr-Latn-CS"/>
          </a:p>
        </p:txBody>
      </p:sp>
      <p:sp>
        <p:nvSpPr>
          <p:cNvPr id="1029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Стандардна грешка средине је</a:t>
            </a:r>
            <a:r>
              <a:rPr lang="sr-Cyrl-CS"/>
              <a:t>                </a:t>
            </a:r>
          </a:p>
          <a:p>
            <a:r>
              <a:rPr lang="sr-Cyrl-CS"/>
              <a:t>С</a:t>
            </a:r>
            <a:r>
              <a:rPr lang="pl-PL"/>
              <a:t>тандардна грешка разлике између две независне средине </a:t>
            </a:r>
            <a:r>
              <a:rPr lang="sr-Cyrl-CS"/>
              <a:t>је</a:t>
            </a:r>
            <a:r>
              <a:rPr lang="sr-Latn-CS"/>
              <a:t> </a:t>
            </a:r>
          </a:p>
        </p:txBody>
      </p:sp>
      <p:sp>
        <p:nvSpPr>
          <p:cNvPr id="1029124" name="Rectangle 4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29125" name="Object 5"/>
          <p:cNvGraphicFramePr>
            <a:graphicFrameLocks noChangeAspect="1"/>
          </p:cNvGraphicFramePr>
          <p:nvPr/>
        </p:nvGraphicFramePr>
        <p:xfrm>
          <a:off x="6805613" y="1404938"/>
          <a:ext cx="1303337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125" name="Equation" r:id="rId3" imgW="444307" imgH="241195" progId="Equation.3">
                  <p:embed/>
                </p:oleObj>
              </mc:Choice>
              <mc:Fallback>
                <p:oleObj name="Equation" r:id="rId3" imgW="444307" imgH="241195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5613" y="1404938"/>
                        <a:ext cx="1303337" cy="708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126" name="Rectangle 6"/>
          <p:cNvSpPr>
            <a:spLocks noChangeArrowheads="1"/>
          </p:cNvSpPr>
          <p:nvPr/>
        </p:nvSpPr>
        <p:spPr bwMode="auto">
          <a:xfrm>
            <a:off x="0" y="3195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29127" name="Object 7"/>
          <p:cNvGraphicFramePr>
            <a:graphicFrameLocks noChangeAspect="1"/>
          </p:cNvGraphicFramePr>
          <p:nvPr/>
        </p:nvGraphicFramePr>
        <p:xfrm>
          <a:off x="1017588" y="3298825"/>
          <a:ext cx="1658937" cy="129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127" name="Equation" r:id="rId5" imgW="596900" imgH="457200" progId="Equation.3">
                  <p:embed/>
                </p:oleObj>
              </mc:Choice>
              <mc:Fallback>
                <p:oleObj name="Equation" r:id="rId5" imgW="596900" imgH="4572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7588" y="3298825"/>
                        <a:ext cx="1658937" cy="1290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9D4EF-E9C7-4F22-87E1-B24C27CCEB37}" type="slidenum">
              <a:rPr lang="en-US"/>
              <a:pPr/>
              <a:t>117</a:t>
            </a:fld>
            <a:endParaRPr lang="en-US"/>
          </a:p>
        </p:txBody>
      </p:sp>
      <p:sp>
        <p:nvSpPr>
          <p:cNvPr id="1031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С</a:t>
            </a:r>
            <a:r>
              <a:rPr lang="sr-Latn-CS" sz="3600"/>
              <a:t>тудиј</a:t>
            </a:r>
            <a:r>
              <a:rPr lang="sr-Cyrl-CS" sz="3600"/>
              <a:t>а</a:t>
            </a:r>
            <a:r>
              <a:rPr lang="sr-Latn-CS" sz="3600"/>
              <a:t> респираторних симптома код школске деце </a:t>
            </a:r>
          </a:p>
        </p:txBody>
      </p:sp>
      <p:sp>
        <p:nvSpPr>
          <p:cNvPr id="1031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/>
              <a:t>92 деце која су кашљала током дана или ноћи </a:t>
            </a:r>
            <a:r>
              <a:rPr lang="sr-Cyrl-CS"/>
              <a:t>су имала средину </a:t>
            </a:r>
            <a:r>
              <a:rPr lang="sr-Latn-CS"/>
              <a:t>PEFR</a:t>
            </a:r>
            <a:r>
              <a:rPr lang="sr-Cyrl-CS"/>
              <a:t>-а (Peak Expiratory Flow Rate) </a:t>
            </a:r>
          </a:p>
          <a:p>
            <a:pPr lvl="1">
              <a:lnSpc>
                <a:spcPct val="90000"/>
              </a:lnSpc>
            </a:pPr>
            <a:r>
              <a:rPr lang="sr-Latn-CS"/>
              <a:t>294</a:t>
            </a:r>
            <a:r>
              <a:rPr lang="sr-Cyrl-CS"/>
              <a:t>.</a:t>
            </a:r>
            <a:r>
              <a:rPr lang="sr-Latn-CS"/>
              <a:t>8 </a:t>
            </a:r>
            <a:r>
              <a:rPr lang="sr-Cyrl-CS"/>
              <a:t>литра</a:t>
            </a:r>
            <a:r>
              <a:rPr lang="sr-Latn-CS"/>
              <a:t>/</a:t>
            </a:r>
            <a:r>
              <a:rPr lang="sr-Cyrl-CS"/>
              <a:t>мин </a:t>
            </a:r>
            <a:r>
              <a:rPr lang="sr-Latn-CS"/>
              <a:t>са стандардним одступањем 57</a:t>
            </a:r>
            <a:r>
              <a:rPr lang="sr-Cyrl-CS"/>
              <a:t>.</a:t>
            </a:r>
            <a:r>
              <a:rPr lang="sr-Latn-CS"/>
              <a:t>1 </a:t>
            </a:r>
            <a:r>
              <a:rPr lang="sr-Cyrl-CS"/>
              <a:t>литра</a:t>
            </a:r>
            <a:r>
              <a:rPr lang="sr-Latn-CS"/>
              <a:t>/</a:t>
            </a:r>
            <a:r>
              <a:rPr lang="sr-Cyrl-CS"/>
              <a:t>мин</a:t>
            </a:r>
          </a:p>
          <a:p>
            <a:pPr>
              <a:lnSpc>
                <a:spcPct val="90000"/>
              </a:lnSpc>
            </a:pPr>
            <a:r>
              <a:rPr lang="sr-Latn-CS"/>
              <a:t>1643 деце која нису пријављена </a:t>
            </a:r>
            <a:r>
              <a:rPr lang="sr-Cyrl-CS"/>
              <a:t>да имају ове </a:t>
            </a:r>
            <a:r>
              <a:rPr lang="sr-Latn-CS"/>
              <a:t>симптом</a:t>
            </a:r>
            <a:r>
              <a:rPr lang="sr-Cyrl-CS"/>
              <a:t>е </a:t>
            </a:r>
            <a:r>
              <a:rPr lang="sr-Latn-CS"/>
              <a:t>имала су </a:t>
            </a:r>
            <a:r>
              <a:rPr lang="sr-Cyrl-CS"/>
              <a:t>средину </a:t>
            </a:r>
            <a:r>
              <a:rPr lang="sr-Latn-CS"/>
              <a:t>PEFR</a:t>
            </a:r>
            <a:r>
              <a:rPr lang="sr-Cyrl-CS"/>
              <a:t>-а од </a:t>
            </a:r>
          </a:p>
          <a:p>
            <a:pPr lvl="1">
              <a:lnSpc>
                <a:spcPct val="90000"/>
              </a:lnSpc>
            </a:pPr>
            <a:r>
              <a:rPr lang="sr-Latn-CS"/>
              <a:t>313</a:t>
            </a:r>
            <a:r>
              <a:rPr lang="sr-Cyrl-CS"/>
              <a:t>.</a:t>
            </a:r>
            <a:r>
              <a:rPr lang="sr-Latn-CS"/>
              <a:t>6 </a:t>
            </a:r>
            <a:r>
              <a:rPr lang="sr-Cyrl-CS"/>
              <a:t>литра</a:t>
            </a:r>
            <a:r>
              <a:rPr lang="sr-Latn-CS"/>
              <a:t>/</a:t>
            </a:r>
            <a:r>
              <a:rPr lang="sr-Cyrl-CS"/>
              <a:t>мин </a:t>
            </a:r>
            <a:r>
              <a:rPr lang="sr-Latn-CS"/>
              <a:t>са стандардним одступањем 55</a:t>
            </a:r>
            <a:r>
              <a:rPr lang="sr-Cyrl-CS"/>
              <a:t>.</a:t>
            </a:r>
            <a:r>
              <a:rPr lang="sr-Latn-CS"/>
              <a:t>2 </a:t>
            </a:r>
            <a:r>
              <a:rPr lang="sr-Cyrl-CS"/>
              <a:t>литра</a:t>
            </a:r>
            <a:r>
              <a:rPr lang="sr-Latn-CS"/>
              <a:t>/</a:t>
            </a:r>
            <a:r>
              <a:rPr lang="sr-Cyrl-CS"/>
              <a:t>мин</a:t>
            </a:r>
            <a:r>
              <a:rPr lang="sr-Latn-CS"/>
              <a:t> </a:t>
            </a:r>
          </a:p>
        </p:txBody>
      </p:sp>
    </p:spTree>
  </p:cSld>
  <p:clrMapOvr>
    <a:masterClrMapping/>
  </p:clrMapOvr>
  <p:transition advTm="46519"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CB2DA-04D7-4A67-94C3-9A70A1D0E098}" type="slidenum">
              <a:rPr lang="en-US"/>
              <a:pPr/>
              <a:t>118</a:t>
            </a:fld>
            <a:endParaRPr lang="en-US"/>
          </a:p>
        </p:txBody>
      </p:sp>
      <p:sp>
        <p:nvSpPr>
          <p:cNvPr id="1033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Разлика између две средине</a:t>
            </a:r>
            <a:endParaRPr lang="sr-Latn-CS"/>
          </a:p>
        </p:txBody>
      </p:sp>
      <p:sp>
        <p:nvSpPr>
          <p:cNvPr id="1033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04950"/>
            <a:ext cx="8218488" cy="4725988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sr-Latn-CS" sz="2800"/>
              <a:t>На овај начин имамо два велика узорка</a:t>
            </a:r>
            <a:r>
              <a:rPr lang="sr-Cyrl-CS" sz="2800"/>
              <a:t>, </a:t>
            </a:r>
            <a:r>
              <a:rPr lang="sr-Latn-CS" sz="2800"/>
              <a:t>и можемо да применимо </a:t>
            </a:r>
            <a:r>
              <a:rPr lang="sr-Cyrl-CS" sz="2800"/>
              <a:t>Н</a:t>
            </a:r>
            <a:r>
              <a:rPr lang="sr-Latn-CS" sz="2800"/>
              <a:t>ормалну </a:t>
            </a:r>
            <a:r>
              <a:rPr lang="sr-Cyrl-CS" sz="2800"/>
              <a:t>расподелу</a:t>
            </a:r>
          </a:p>
          <a:p>
            <a:pPr>
              <a:lnSpc>
                <a:spcPct val="130000"/>
              </a:lnSpc>
            </a:pPr>
            <a:endParaRPr lang="sr-Cyrl-CS" sz="2800"/>
          </a:p>
          <a:p>
            <a:pPr>
              <a:lnSpc>
                <a:spcPct val="130000"/>
              </a:lnSpc>
            </a:pPr>
            <a:r>
              <a:rPr lang="sr-Latn-CS" sz="2800"/>
              <a:t>Разлика између две групе је</a:t>
            </a:r>
            <a:endParaRPr lang="sr-Cyrl-CS" sz="2800"/>
          </a:p>
          <a:p>
            <a:pPr>
              <a:lnSpc>
                <a:spcPct val="130000"/>
              </a:lnSpc>
            </a:pPr>
            <a:endParaRPr lang="sr-Cyrl-CS" sz="2800"/>
          </a:p>
          <a:p>
            <a:pPr>
              <a:lnSpc>
                <a:spcPct val="130000"/>
              </a:lnSpc>
            </a:pPr>
            <a:r>
              <a:rPr lang="en-US" sz="2800"/>
              <a:t>Стандардна грешка разлике је</a:t>
            </a:r>
            <a:endParaRPr lang="sr-Latn-CS" sz="2800"/>
          </a:p>
        </p:txBody>
      </p:sp>
      <p:graphicFrame>
        <p:nvGraphicFramePr>
          <p:cNvPr id="1033220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327025" y="2930525"/>
          <a:ext cx="8570913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220" name="Document" r:id="rId3" imgW="5753279" imgH="266389" progId="Word.Document.8">
                  <p:embed/>
                </p:oleObj>
              </mc:Choice>
              <mc:Fallback>
                <p:oleObj name="Document" r:id="rId3" imgW="5753279" imgH="266389" progId="Word.Document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31776" r="32047"/>
                      <a:stretch>
                        <a:fillRect/>
                      </a:stretch>
                    </p:blipFill>
                    <p:spPr bwMode="auto">
                      <a:xfrm>
                        <a:off x="327025" y="2930525"/>
                        <a:ext cx="8570913" cy="398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3221" name="Rectangle 5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33222" name="Object 6"/>
          <p:cNvGraphicFramePr>
            <a:graphicFrameLocks noChangeAspect="1"/>
          </p:cNvGraphicFramePr>
          <p:nvPr/>
        </p:nvGraphicFramePr>
        <p:xfrm>
          <a:off x="954088" y="4113213"/>
          <a:ext cx="4579937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222" name="Equation" r:id="rId5" imgW="1765300" imgH="190500" progId="Equation.3">
                  <p:embed/>
                </p:oleObj>
              </mc:Choice>
              <mc:Fallback>
                <p:oleObj name="Equation" r:id="rId5" imgW="1765300" imgH="1905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4088" y="4113213"/>
                        <a:ext cx="4579937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3223" name="Rectangle 7"/>
          <p:cNvSpPr>
            <a:spLocks noChangeArrowheads="1"/>
          </p:cNvSpPr>
          <p:nvPr/>
        </p:nvSpPr>
        <p:spPr bwMode="auto">
          <a:xfrm>
            <a:off x="0" y="3195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33224" name="Object 8"/>
          <p:cNvGraphicFramePr>
            <a:graphicFrameLocks noChangeAspect="1"/>
          </p:cNvGraphicFramePr>
          <p:nvPr/>
        </p:nvGraphicFramePr>
        <p:xfrm>
          <a:off x="901700" y="5337175"/>
          <a:ext cx="526097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224" name="Equation" r:id="rId7" imgW="2781300" imgH="457200" progId="Equation.3">
                  <p:embed/>
                </p:oleObj>
              </mc:Choice>
              <mc:Fallback>
                <p:oleObj name="Equation" r:id="rId7" imgW="2781300" imgH="4572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5337175"/>
                        <a:ext cx="5260975" cy="885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9F1E3-FE73-4BD3-9C6E-A9775C28E5A4}" type="slidenum">
              <a:rPr lang="en-US"/>
              <a:pPr/>
              <a:t>119</a:t>
            </a:fld>
            <a:endParaRPr lang="en-US"/>
          </a:p>
        </p:txBody>
      </p:sp>
      <p:sp>
        <p:nvSpPr>
          <p:cNvPr id="1035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Разлика између две средине</a:t>
            </a:r>
            <a:endParaRPr lang="sr-Latn-CS"/>
          </a:p>
        </p:txBody>
      </p:sp>
      <p:sp>
        <p:nvSpPr>
          <p:cNvPr id="1035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04950"/>
            <a:ext cx="8128000" cy="4725988"/>
          </a:xfrm>
        </p:spPr>
        <p:txBody>
          <a:bodyPr/>
          <a:lstStyle/>
          <a:p>
            <a:r>
              <a:rPr lang="sr-Latn-CS"/>
              <a:t>Узорак ћемо третирати као јако велики</a:t>
            </a:r>
            <a:endParaRPr lang="sr-Cyrl-CS"/>
          </a:p>
          <a:p>
            <a:pPr lvl="1"/>
            <a:r>
              <a:rPr lang="sr-Latn-CS"/>
              <a:t>може </a:t>
            </a:r>
            <a:r>
              <a:rPr lang="sr-Cyrl-CS"/>
              <a:t>се </a:t>
            </a:r>
            <a:r>
              <a:rPr lang="sr-Latn-CS"/>
              <a:t>претпоставити да разлика између средина потиче од Нормалне расподеле, </a:t>
            </a:r>
            <a:r>
              <a:rPr lang="sr-Cyrl-CS"/>
              <a:t>и </a:t>
            </a:r>
          </a:p>
          <a:p>
            <a:pPr lvl="1"/>
            <a:r>
              <a:rPr lang="sr-Latn-CS"/>
              <a:t>процењена стандардна грешка </a:t>
            </a:r>
            <a:r>
              <a:rPr lang="sr-Cyrl-CS"/>
              <a:t>је </a:t>
            </a:r>
            <a:r>
              <a:rPr lang="sr-Latn-CS"/>
              <a:t>добр</a:t>
            </a:r>
            <a:r>
              <a:rPr lang="sr-Cyrl-CS"/>
              <a:t>о</a:t>
            </a:r>
            <a:r>
              <a:rPr lang="sr-Latn-CS"/>
              <a:t> предвиђање стандардног одступања </a:t>
            </a:r>
            <a:r>
              <a:rPr lang="sr-Cyrl-CS"/>
              <a:t>ове </a:t>
            </a:r>
            <a:r>
              <a:rPr lang="sr-Latn-CS"/>
              <a:t>расподеле</a:t>
            </a:r>
            <a:endParaRPr lang="sr-Cyrl-CS"/>
          </a:p>
          <a:p>
            <a:r>
              <a:rPr lang="sr-Latn-CS"/>
              <a:t>95% границ</a:t>
            </a:r>
            <a:r>
              <a:rPr lang="sr-Cyrl-CS"/>
              <a:t>е поверења за </a:t>
            </a:r>
            <a:r>
              <a:rPr lang="sr-Latn-CS"/>
              <a:t>разлик</a:t>
            </a:r>
            <a:r>
              <a:rPr lang="sr-Cyrl-CS"/>
              <a:t>у су</a:t>
            </a:r>
          </a:p>
        </p:txBody>
      </p:sp>
      <p:graphicFrame>
        <p:nvGraphicFramePr>
          <p:cNvPr id="1035268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0" y="5024438"/>
          <a:ext cx="942657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268" name="Document" r:id="rId3" imgW="5753279" imgH="240830" progId="Word.Document.8">
                  <p:embed/>
                </p:oleObj>
              </mc:Choice>
              <mc:Fallback>
                <p:oleObj name="Document" r:id="rId3" imgW="5753279" imgH="240830" progId="Word.Document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28145" b="-46729"/>
                      <a:stretch>
                        <a:fillRect/>
                      </a:stretch>
                    </p:blipFill>
                    <p:spPr bwMode="auto">
                      <a:xfrm>
                        <a:off x="0" y="5024438"/>
                        <a:ext cx="9426575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C793C-0293-444D-A5D6-8D63BD5C78A0}" type="slidenum">
              <a:rPr lang="en-US"/>
              <a:pPr/>
              <a:t>12</a:t>
            </a:fld>
            <a:endParaRPr lang="en-US"/>
          </a:p>
        </p:txBody>
      </p:sp>
      <p:sp>
        <p:nvSpPr>
          <p:cNvPr id="83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Биномна расподела</a:t>
            </a:r>
            <a:endParaRPr lang="sr-Latn-CS"/>
          </a:p>
        </p:txBody>
      </p:sp>
      <p:sp>
        <p:nvSpPr>
          <p:cNvPr id="83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400"/>
              <a:t>П</a:t>
            </a:r>
            <a:r>
              <a:rPr lang="sr-Latn-CS" sz="2400"/>
              <a:t>редпоставимо да износимо преглед слу</a:t>
            </a:r>
            <a:r>
              <a:rPr lang="sr-Cyrl-CS" sz="2400"/>
              <a:t>ч</a:t>
            </a:r>
            <a:r>
              <a:rPr lang="sr-Latn-CS" sz="2400"/>
              <a:t>ајног узорка да оценимо непознату превален</a:t>
            </a:r>
            <a:r>
              <a:rPr lang="sr-Cyrl-CS" sz="2400"/>
              <a:t>ц</a:t>
            </a:r>
            <a:r>
              <a:rPr lang="sr-Latn-CS" sz="2400"/>
              <a:t>у</a:t>
            </a:r>
            <a:r>
              <a:rPr lang="sr-Cyrl-CS" sz="2400"/>
              <a:t> (</a:t>
            </a:r>
            <a:r>
              <a:rPr lang="sr-Latn-CS" sz="2400" i="1"/>
              <a:t>prevalence</a:t>
            </a:r>
            <a:r>
              <a:rPr lang="sr-Cyrl-CS" sz="2400"/>
              <a:t>)</a:t>
            </a:r>
            <a:r>
              <a:rPr lang="sr-Latn-CS" sz="2400"/>
              <a:t>, </a:t>
            </a:r>
            <a:r>
              <a:rPr lang="sr-Latn-CS" sz="2400" i="1"/>
              <a:t>p</a:t>
            </a:r>
            <a:r>
              <a:rPr lang="sr-Cyrl-CS" sz="2400" i="1"/>
              <a:t>,</a:t>
            </a:r>
            <a:r>
              <a:rPr lang="sr-Cyrl-CS" sz="2400"/>
              <a:t> </a:t>
            </a:r>
            <a:r>
              <a:rPr lang="sr-Latn-CS" sz="2400"/>
              <a:t>болести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Latn-CS" sz="2400"/>
              <a:t>С обз</a:t>
            </a:r>
            <a:r>
              <a:rPr lang="sr-Cyrl-CS" sz="2400"/>
              <a:t>и</a:t>
            </a:r>
            <a:r>
              <a:rPr lang="sr-Latn-CS" sz="2400"/>
              <a:t>ром да су </a:t>
            </a:r>
            <a:r>
              <a:rPr lang="sr-Cyrl-CS" sz="2400"/>
              <a:t>ч</a:t>
            </a:r>
            <a:r>
              <a:rPr lang="sr-Latn-CS" sz="2400"/>
              <a:t>ланови узорка одабрани слу</a:t>
            </a:r>
            <a:r>
              <a:rPr lang="sr-Cyrl-CS" sz="2400"/>
              <a:t>ч</a:t>
            </a:r>
            <a:r>
              <a:rPr lang="sr-Latn-CS" sz="2400"/>
              <a:t>ајно и независ</a:t>
            </a:r>
            <a:r>
              <a:rPr lang="sr-Cyrl-CS" sz="2400"/>
              <a:t>н</a:t>
            </a:r>
            <a:r>
              <a:rPr lang="sr-Latn-CS" sz="2400"/>
              <a:t>о од популације, вероватно</a:t>
            </a:r>
            <a:r>
              <a:rPr lang="sr-Cyrl-CS" sz="2400"/>
              <a:t>ћ</a:t>
            </a:r>
            <a:r>
              <a:rPr lang="sr-Latn-CS" sz="2400"/>
              <a:t>а да било који од одабраних субјеката има болест је </a:t>
            </a:r>
            <a:r>
              <a:rPr lang="sr-Latn-CS" sz="2400" i="1"/>
              <a:t>p</a:t>
            </a:r>
            <a:endParaRPr lang="sr-Cyrl-CS" sz="2400" i="1"/>
          </a:p>
          <a:p>
            <a:pPr>
              <a:lnSpc>
                <a:spcPct val="90000"/>
              </a:lnSpc>
            </a:pPr>
            <a:r>
              <a:rPr lang="sr-Latn-CS" sz="2400"/>
              <a:t>Стога имамо серије независних истра</a:t>
            </a:r>
            <a:r>
              <a:rPr lang="sr-Cyrl-CS" sz="2400"/>
              <a:t>ж</a:t>
            </a:r>
            <a:r>
              <a:rPr lang="sr-Latn-CS" sz="2400"/>
              <a:t>ивања, свако са вероватно</a:t>
            </a:r>
            <a:r>
              <a:rPr lang="sr-Cyrl-CS" sz="2400"/>
              <a:t>ћ</a:t>
            </a:r>
            <a:r>
              <a:rPr lang="sr-Latn-CS" sz="2400"/>
              <a:t>ом успеха </a:t>
            </a:r>
            <a:r>
              <a:rPr lang="sr-Latn-CS" sz="2400" i="1"/>
              <a:t>p</a:t>
            </a:r>
            <a:r>
              <a:rPr lang="sr-Latn-CS" sz="2400"/>
              <a:t>, и бројем успеха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sr-Cyrl-CS" sz="2000"/>
              <a:t>ч</a:t>
            </a:r>
            <a:r>
              <a:rPr lang="sr-Latn-CS" sz="2000"/>
              <a:t>ланов</a:t>
            </a:r>
            <a:r>
              <a:rPr lang="sr-Cyrl-CS" sz="2000"/>
              <a:t>и </a:t>
            </a:r>
            <a:r>
              <a:rPr lang="sr-Latn-CS" sz="2000"/>
              <a:t>узорка људи који имају болест </a:t>
            </a:r>
            <a:r>
              <a:rPr lang="sr-Cyrl-CS" sz="2000"/>
              <a:t>ћ</a:t>
            </a:r>
            <a:r>
              <a:rPr lang="sr-Latn-CS" sz="2000"/>
              <a:t>е пратити Биномну расподелу</a:t>
            </a:r>
            <a:endParaRPr lang="sr-Cyrl-CS" sz="2000"/>
          </a:p>
          <a:p>
            <a:pPr>
              <a:lnSpc>
                <a:spcPct val="90000"/>
              </a:lnSpc>
            </a:pPr>
            <a:r>
              <a:rPr lang="sr-Cyrl-CS" sz="2400"/>
              <a:t>О</a:t>
            </a:r>
            <a:r>
              <a:rPr lang="sr-Latn-CS" sz="2400"/>
              <a:t>собине Биномне расподеле нам омогу</a:t>
            </a:r>
            <a:r>
              <a:rPr lang="sr-Cyrl-CS" sz="2400"/>
              <a:t>ћ</a:t>
            </a:r>
            <a:r>
              <a:rPr lang="sr-Latn-CS" sz="2400"/>
              <a:t>авају да ка</a:t>
            </a:r>
            <a:r>
              <a:rPr lang="sr-Cyrl-CS" sz="2400"/>
              <a:t>ж</a:t>
            </a:r>
            <a:r>
              <a:rPr lang="sr-Latn-CS" sz="2400"/>
              <a:t>емо колико је прецизна процена добијене превален</a:t>
            </a:r>
            <a:r>
              <a:rPr lang="sr-Cyrl-CS" sz="2400"/>
              <a:t>ц</a:t>
            </a:r>
            <a:r>
              <a:rPr lang="sr-Latn-CS" sz="2400"/>
              <a:t>е</a:t>
            </a:r>
          </a:p>
        </p:txBody>
      </p:sp>
    </p:spTree>
  </p:cSld>
  <p:clrMapOvr>
    <a:masterClrMapping/>
  </p:clrMapOvr>
  <p:transition advTm="46519"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93481-C4EF-40A8-9FA3-0722C53C62F6}" type="slidenum">
              <a:rPr lang="en-US"/>
              <a:pPr/>
              <a:t>120</a:t>
            </a:fld>
            <a:endParaRPr lang="en-US"/>
          </a:p>
        </p:txBody>
      </p:sp>
      <p:sp>
        <p:nvSpPr>
          <p:cNvPr id="1037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Поређење две пропорције</a:t>
            </a:r>
            <a:r>
              <a:rPr lang="sr-Latn-CS"/>
              <a:t> </a:t>
            </a:r>
          </a:p>
        </p:txBody>
      </p:sp>
      <p:sp>
        <p:nvSpPr>
          <p:cNvPr id="1037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Стандардна грешка пропорције </a:t>
            </a:r>
            <a:r>
              <a:rPr lang="sr-Latn-CS" i="1"/>
              <a:t>p </a:t>
            </a:r>
            <a:r>
              <a:rPr lang="sr-Latn-CS"/>
              <a:t>је</a:t>
            </a:r>
            <a:endParaRPr lang="sr-Cyrl-CS"/>
          </a:p>
          <a:p>
            <a:endParaRPr lang="sr-Cyrl-CS"/>
          </a:p>
          <a:p>
            <a:endParaRPr lang="sr-Cyrl-CS"/>
          </a:p>
          <a:p>
            <a:r>
              <a:rPr lang="pl-PL"/>
              <a:t>За две одвојене пропорције </a:t>
            </a:r>
            <a:r>
              <a:rPr lang="sr-Latn-CS" i="1"/>
              <a:t>p</a:t>
            </a:r>
            <a:r>
              <a:rPr lang="sr-Latn-CS" i="1" baseline="-25000"/>
              <a:t>1</a:t>
            </a:r>
            <a:r>
              <a:rPr lang="sr-Latn-CS" i="1"/>
              <a:t> </a:t>
            </a:r>
            <a:r>
              <a:rPr lang="pl-PL"/>
              <a:t>и </a:t>
            </a:r>
            <a:r>
              <a:rPr lang="sr-Latn-CS" i="1"/>
              <a:t>p</a:t>
            </a:r>
            <a:r>
              <a:rPr lang="sr-Latn-CS" i="1" baseline="-25000"/>
              <a:t>2</a:t>
            </a:r>
            <a:r>
              <a:rPr lang="sr-Cyrl-CS"/>
              <a:t>, </a:t>
            </a:r>
            <a:r>
              <a:rPr lang="sr-Latn-CS"/>
              <a:t>стандардна грешка разлике између њих је </a:t>
            </a:r>
          </a:p>
        </p:txBody>
      </p:sp>
      <p:sp>
        <p:nvSpPr>
          <p:cNvPr id="10373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37317" name="Object 5"/>
          <p:cNvGraphicFramePr>
            <a:graphicFrameLocks noChangeAspect="1"/>
          </p:cNvGraphicFramePr>
          <p:nvPr/>
        </p:nvGraphicFramePr>
        <p:xfrm>
          <a:off x="979488" y="2235200"/>
          <a:ext cx="2116137" cy="735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317" name="Equation" r:id="rId3" imgW="685800" imgH="241300" progId="Equation.3">
                  <p:embed/>
                </p:oleObj>
              </mc:Choice>
              <mc:Fallback>
                <p:oleObj name="Equation" r:id="rId3" imgW="685800" imgH="2413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9488" y="2235200"/>
                        <a:ext cx="2116137" cy="735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7318" name="Rectangle 6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37319" name="Object 7"/>
          <p:cNvGraphicFramePr>
            <a:graphicFrameLocks noChangeAspect="1"/>
          </p:cNvGraphicFramePr>
          <p:nvPr/>
        </p:nvGraphicFramePr>
        <p:xfrm>
          <a:off x="915988" y="4940300"/>
          <a:ext cx="3513137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319" name="Equation" r:id="rId5" imgW="1435100" imgH="419100" progId="Equation.3">
                  <p:embed/>
                </p:oleObj>
              </mc:Choice>
              <mc:Fallback>
                <p:oleObj name="Equation" r:id="rId5" imgW="1435100" imgH="4191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5988" y="4940300"/>
                        <a:ext cx="3513137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AF4A8-12B6-4A80-8035-C47C50E72772}" type="slidenum">
              <a:rPr lang="en-US"/>
              <a:pPr/>
              <a:t>121</a:t>
            </a:fld>
            <a:endParaRPr lang="en-US"/>
          </a:p>
        </p:txBody>
      </p:sp>
      <p:sp>
        <p:nvSpPr>
          <p:cNvPr id="1039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2600"/>
              <a:t>Kашаљ током дана или ноћи </a:t>
            </a:r>
            <a:r>
              <a:rPr lang="sr-Cyrl-CS" sz="2600"/>
              <a:t>код деце која имају</a:t>
            </a:r>
            <a:r>
              <a:rPr lang="sr-Latn-CS" sz="2600"/>
              <a:t> 14 година и бронхитис пре 5-</a:t>
            </a:r>
            <a:r>
              <a:rPr lang="sr-Cyrl-CS" sz="2600"/>
              <a:t>т</a:t>
            </a:r>
            <a:r>
              <a:rPr lang="sr-Latn-CS" sz="2600"/>
              <a:t>е године</a:t>
            </a:r>
            <a:r>
              <a:rPr lang="sr-Cyrl-CS" sz="2600"/>
              <a:t> живота </a:t>
            </a:r>
            <a:endParaRPr lang="sr-Latn-CS" sz="2600"/>
          </a:p>
        </p:txBody>
      </p:sp>
      <p:graphicFrame>
        <p:nvGraphicFramePr>
          <p:cNvPr id="1039363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690563" y="1493838"/>
          <a:ext cx="7964487" cy="4633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363" name="Document" r:id="rId3" imgW="6077641" imgH="2891398" progId="Word.Document.8">
                  <p:embed/>
                </p:oleObj>
              </mc:Choice>
              <mc:Fallback>
                <p:oleObj name="Document" r:id="rId3" imgW="6077641" imgH="2891398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1674" r="12428" b="7173"/>
                      <a:stretch>
                        <a:fillRect/>
                      </a:stretch>
                    </p:blipFill>
                    <p:spPr bwMode="auto">
                      <a:xfrm>
                        <a:off x="690563" y="1493838"/>
                        <a:ext cx="7964487" cy="4633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6DA41-47D7-4F24-8A29-BCC43A239AB1}" type="slidenum">
              <a:rPr lang="en-US"/>
              <a:pPr/>
              <a:t>122</a:t>
            </a:fld>
            <a:endParaRPr lang="en-US"/>
          </a:p>
        </p:txBody>
      </p:sp>
      <p:sp>
        <p:nvSpPr>
          <p:cNvPr id="1041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Поређење две пропорције</a:t>
            </a:r>
            <a:endParaRPr lang="sr-Latn-CS"/>
          </a:p>
        </p:txBody>
      </p:sp>
      <p:sp>
        <p:nvSpPr>
          <p:cNvPr id="1041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Имамо процену две пропорције </a:t>
            </a:r>
            <a:endParaRPr lang="sr-Cyrl-CS"/>
          </a:p>
          <a:p>
            <a:pPr lvl="1"/>
            <a:r>
              <a:rPr lang="sr-Latn-CS" i="1"/>
              <a:t>p</a:t>
            </a:r>
            <a:r>
              <a:rPr lang="sr-Latn-CS" baseline="-25000"/>
              <a:t>1</a:t>
            </a:r>
            <a:r>
              <a:rPr lang="sr-Latn-CS"/>
              <a:t> = 26/273 = 0.09524 </a:t>
            </a:r>
            <a:endParaRPr lang="sr-Cyrl-CS"/>
          </a:p>
          <a:p>
            <a:pPr lvl="1"/>
            <a:r>
              <a:rPr lang="sr-Latn-CS" i="1"/>
              <a:t>p</a:t>
            </a:r>
            <a:r>
              <a:rPr lang="sr-Latn-CS" baseline="-25000"/>
              <a:t>2</a:t>
            </a:r>
            <a:r>
              <a:rPr lang="sr-Latn-CS"/>
              <a:t> = 44/1046 = 0.04207 </a:t>
            </a:r>
            <a:endParaRPr lang="sr-Cyrl-CS"/>
          </a:p>
          <a:p>
            <a:r>
              <a:rPr lang="sr-Latn-CS"/>
              <a:t>Разлика између њих је </a:t>
            </a:r>
            <a:endParaRPr lang="sr-Cyrl-CS"/>
          </a:p>
          <a:p>
            <a:pPr lvl="1"/>
            <a:r>
              <a:rPr lang="sr-Latn-CS" i="1"/>
              <a:t>p</a:t>
            </a:r>
            <a:r>
              <a:rPr lang="sr-Latn-CS" baseline="-25000"/>
              <a:t>1</a:t>
            </a:r>
            <a:r>
              <a:rPr lang="sr-Latn-CS"/>
              <a:t> - </a:t>
            </a:r>
            <a:r>
              <a:rPr lang="sr-Latn-CS" i="1"/>
              <a:t>p</a:t>
            </a:r>
            <a:r>
              <a:rPr lang="sr-Latn-CS" baseline="-25000"/>
              <a:t>2</a:t>
            </a:r>
            <a:r>
              <a:rPr lang="sr-Latn-CS"/>
              <a:t> = 0.09524 - 0.04207 = 0.05317 </a:t>
            </a:r>
            <a:endParaRPr lang="sr-Cyrl-CS"/>
          </a:p>
          <a:p>
            <a:r>
              <a:rPr lang="sr-Latn-CS"/>
              <a:t>Стандардна грешка разлике је </a:t>
            </a:r>
            <a:endParaRPr lang="sr-Cyrl-CS"/>
          </a:p>
          <a:p>
            <a:pPr lvl="1">
              <a:buFontTx/>
              <a:buNone/>
            </a:pPr>
            <a:endParaRPr lang="sr-Latn-CS" baseline="-25000"/>
          </a:p>
        </p:txBody>
      </p:sp>
      <p:sp>
        <p:nvSpPr>
          <p:cNvPr id="1041412" name="Rectangle 4"/>
          <p:cNvSpPr>
            <a:spLocks noChangeArrowheads="1"/>
          </p:cNvSpPr>
          <p:nvPr/>
        </p:nvSpPr>
        <p:spPr bwMode="auto">
          <a:xfrm>
            <a:off x="0" y="3114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41413" name="Object 5"/>
          <p:cNvGraphicFramePr>
            <a:graphicFrameLocks noChangeAspect="1"/>
          </p:cNvGraphicFramePr>
          <p:nvPr/>
        </p:nvGraphicFramePr>
        <p:xfrm>
          <a:off x="239713" y="4895850"/>
          <a:ext cx="8815387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413" name="Equation" r:id="rId3" imgW="4483100" imgH="622300" progId="Equation.3">
                  <p:embed/>
                </p:oleObj>
              </mc:Choice>
              <mc:Fallback>
                <p:oleObj name="Equation" r:id="rId3" imgW="4483100" imgH="6223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713" y="4895850"/>
                        <a:ext cx="8815387" cy="1238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A3A8-2B1C-4C88-BAED-CCCBC96BEB41}" type="slidenum">
              <a:rPr lang="en-US"/>
              <a:pPr/>
              <a:t>123</a:t>
            </a:fld>
            <a:endParaRPr lang="en-US"/>
          </a:p>
        </p:txBody>
      </p:sp>
      <p:sp>
        <p:nvSpPr>
          <p:cNvPr id="1043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Поређење две пропорције</a:t>
            </a:r>
            <a:endParaRPr lang="sr-Latn-CS"/>
          </a:p>
        </p:txBody>
      </p:sp>
      <p:sp>
        <p:nvSpPr>
          <p:cNvPr id="1043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800"/>
              <a:t>95% </a:t>
            </a:r>
            <a:r>
              <a:rPr lang="pl-PL" sz="2800"/>
              <a:t>интервал поверења </a:t>
            </a:r>
            <a:r>
              <a:rPr lang="sr-Cyrl-CS" sz="2800"/>
              <a:t>за </a:t>
            </a:r>
            <a:r>
              <a:rPr lang="pl-PL" sz="2800"/>
              <a:t>разлик</a:t>
            </a:r>
            <a:r>
              <a:rPr lang="sr-Cyrl-CS" sz="2800"/>
              <a:t>у </a:t>
            </a:r>
            <a:r>
              <a:rPr lang="pl-PL" sz="2800"/>
              <a:t>је 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sr-Latn-CS" sz="2400"/>
              <a:t>0.05317 - 1.96 x 0.0188 до 0.05317 + 1.96 x 0.0188</a:t>
            </a:r>
            <a:r>
              <a:rPr lang="sr-Cyrl-CS" sz="2400"/>
              <a:t>, тј. од </a:t>
            </a:r>
            <a:r>
              <a:rPr lang="sr-Latn-CS" sz="2400"/>
              <a:t>0.016 до 0.090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Latn-CS" sz="2800"/>
              <a:t>Иако разлика није потпуно прецизно </a:t>
            </a:r>
            <a:r>
              <a:rPr lang="sr-Cyrl-CS" sz="2800"/>
              <a:t>процењена</a:t>
            </a:r>
            <a:r>
              <a:rPr lang="sr-Latn-CS" sz="2800"/>
              <a:t>, интервал поверења не укључује нулу 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sr-Cyrl-CS" sz="2800"/>
              <a:t>То нам </a:t>
            </a:r>
            <a:r>
              <a:rPr lang="sr-Latn-CS" sz="2800"/>
              <a:t>даје </a:t>
            </a:r>
            <a:r>
              <a:rPr lang="sr-Cyrl-CS" sz="2800"/>
              <a:t>ј</a:t>
            </a:r>
            <a:r>
              <a:rPr lang="sr-Latn-CS" sz="2800"/>
              <a:t>асан доказ да постоји већа вероватноћа да </a:t>
            </a:r>
            <a:r>
              <a:rPr lang="sr-Cyrl-CS" sz="2800"/>
              <a:t>ће </a:t>
            </a:r>
            <a:r>
              <a:rPr lang="sr-Latn-CS" sz="2800"/>
              <a:t>деца 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sr-Latn-CS" sz="2400"/>
              <a:t>са пријављеним бронхитисом у периоду раног детињства има</a:t>
            </a:r>
            <a:r>
              <a:rPr lang="sr-Cyrl-CS" sz="2400"/>
              <a:t>ти </a:t>
            </a:r>
            <a:r>
              <a:rPr lang="sr-Latn-CS" sz="2400"/>
              <a:t>респираторне симптоме касније у животу</a:t>
            </a:r>
            <a:r>
              <a:rPr lang="sr-Cyrl-CS" sz="2400"/>
              <a:t> него друга деца</a:t>
            </a:r>
            <a:endParaRPr lang="sr-Latn-CS" sz="2400"/>
          </a:p>
        </p:txBody>
      </p:sp>
    </p:spTree>
  </p:cSld>
  <p:clrMapOvr>
    <a:masterClrMapping/>
  </p:clrMapOvr>
  <p:transition advTm="46519"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F3407-DE06-4B43-86C4-5C99A6097059}" type="slidenum">
              <a:rPr lang="en-US"/>
              <a:pPr/>
              <a:t>124</a:t>
            </a:fld>
            <a:endParaRPr lang="en-US"/>
          </a:p>
        </p:txBody>
      </p:sp>
      <p:sp>
        <p:nvSpPr>
          <p:cNvPr id="1045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Поређење две пропорције</a:t>
            </a:r>
            <a:endParaRPr lang="sr-Latn-CS"/>
          </a:p>
        </p:txBody>
      </p:sp>
      <p:sp>
        <p:nvSpPr>
          <p:cNvPr id="1045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800"/>
              <a:t>Однос </a:t>
            </a:r>
            <a:r>
              <a:rPr lang="sr-Latn-CS" sz="2800"/>
              <a:t>пропорције деце са кашљем у 14-</a:t>
            </a:r>
            <a:r>
              <a:rPr lang="sr-Cyrl-CS" sz="2800"/>
              <a:t>т</a:t>
            </a:r>
            <a:r>
              <a:rPr lang="sr-Latn-CS" sz="2800"/>
              <a:t>ој години и бронхитисом пре пете године према пропорцији деце са кашљем у 14-</a:t>
            </a:r>
            <a:r>
              <a:rPr lang="sr-Cyrl-CS" sz="2800"/>
              <a:t>т</a:t>
            </a:r>
            <a:r>
              <a:rPr lang="sr-Latn-CS" sz="2800"/>
              <a:t>ој и оних без бронхитиса у петој години је</a:t>
            </a:r>
            <a:endParaRPr lang="sr-Cyrl-CS" sz="2800"/>
          </a:p>
          <a:p>
            <a:pPr>
              <a:lnSpc>
                <a:spcPct val="90000"/>
              </a:lnSpc>
            </a:pPr>
            <a:endParaRPr lang="sr-Cyrl-CS" sz="2800"/>
          </a:p>
          <a:p>
            <a:pPr>
              <a:lnSpc>
                <a:spcPct val="90000"/>
              </a:lnSpc>
            </a:pPr>
            <a:endParaRPr lang="sr-Cyrl-CS" sz="2800"/>
          </a:p>
          <a:p>
            <a:pPr>
              <a:lnSpc>
                <a:spcPct val="90000"/>
              </a:lnSpc>
            </a:pPr>
            <a:r>
              <a:rPr lang="sr-Latn-CS" sz="2800"/>
              <a:t>Деца са бронхитисом пре пете године више него два пута су склонија кашљу у току дана или ноћи у 14-</a:t>
            </a:r>
            <a:r>
              <a:rPr lang="sr-Cyrl-CS" sz="2800"/>
              <a:t>т</a:t>
            </a:r>
            <a:r>
              <a:rPr lang="sr-Latn-CS" sz="2800"/>
              <a:t>ој години од деце без такве историје</a:t>
            </a:r>
          </a:p>
        </p:txBody>
      </p:sp>
      <p:sp>
        <p:nvSpPr>
          <p:cNvPr id="1045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45509" name="Object 5"/>
          <p:cNvGraphicFramePr>
            <a:graphicFrameLocks noChangeAspect="1"/>
          </p:cNvGraphicFramePr>
          <p:nvPr/>
        </p:nvGraphicFramePr>
        <p:xfrm>
          <a:off x="1243013" y="3121025"/>
          <a:ext cx="5441950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509" name="Equation" r:id="rId3" imgW="1816100" imgH="190500" progId="Equation.3">
                  <p:embed/>
                </p:oleObj>
              </mc:Choice>
              <mc:Fallback>
                <p:oleObj name="Equation" r:id="rId3" imgW="1816100" imgH="1905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3013" y="3121025"/>
                        <a:ext cx="5441950" cy="569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B4BBD-03D9-4EBB-86F3-10C0627790F7}" type="slidenum">
              <a:rPr lang="en-US"/>
              <a:pPr/>
              <a:t>125</a:t>
            </a:fld>
            <a:endParaRPr lang="en-US"/>
          </a:p>
        </p:txBody>
      </p:sp>
      <p:sp>
        <p:nvSpPr>
          <p:cNvPr id="1047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Поређење две пропорције</a:t>
            </a:r>
            <a:endParaRPr lang="sr-Latn-CS"/>
          </a:p>
        </p:txBody>
      </p:sp>
      <p:sp>
        <p:nvSpPr>
          <p:cNvPr id="1047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17650"/>
            <a:ext cx="8229600" cy="4725988"/>
          </a:xfrm>
        </p:spPr>
        <p:txBody>
          <a:bodyPr/>
          <a:lstStyle/>
          <a:p>
            <a:r>
              <a:rPr lang="sr-Cyrl-CS"/>
              <a:t>А</a:t>
            </a:r>
            <a:r>
              <a:rPr lang="sr-Latn-CS"/>
              <a:t>ко узмемо логаритам односа, добијамо разлику између два логаритма, јер је </a:t>
            </a:r>
            <a:endParaRPr lang="sr-Cyrl-CS"/>
          </a:p>
          <a:p>
            <a:pPr lvl="1">
              <a:buFontTx/>
              <a:buNone/>
            </a:pPr>
            <a:r>
              <a:rPr lang="sr-Cyrl-CS"/>
              <a:t>  </a:t>
            </a:r>
            <a:r>
              <a:rPr lang="sr-Latn-CS"/>
              <a:t>log(</a:t>
            </a:r>
            <a:r>
              <a:rPr lang="sr-Latn-CS" i="1"/>
              <a:t>p</a:t>
            </a:r>
            <a:r>
              <a:rPr lang="sr-Latn-CS" baseline="-25000"/>
              <a:t>1</a:t>
            </a:r>
            <a:r>
              <a:rPr lang="sr-Latn-CS"/>
              <a:t>/</a:t>
            </a:r>
            <a:r>
              <a:rPr lang="sr-Latn-CS" i="1"/>
              <a:t>p</a:t>
            </a:r>
            <a:r>
              <a:rPr lang="sr-Latn-CS" baseline="-25000"/>
              <a:t>2</a:t>
            </a:r>
            <a:r>
              <a:rPr lang="sr-Latn-CS"/>
              <a:t>) = log(</a:t>
            </a:r>
            <a:r>
              <a:rPr lang="sr-Latn-CS" i="1"/>
              <a:t>p</a:t>
            </a:r>
            <a:r>
              <a:rPr lang="sr-Latn-CS" baseline="-25000"/>
              <a:t>1</a:t>
            </a:r>
            <a:r>
              <a:rPr lang="sr-Latn-CS"/>
              <a:t>) - log(</a:t>
            </a:r>
            <a:r>
              <a:rPr lang="sr-Latn-CS" i="1"/>
              <a:t>p</a:t>
            </a:r>
            <a:r>
              <a:rPr lang="sr-Latn-CS" baseline="-25000"/>
              <a:t>2</a:t>
            </a:r>
            <a:r>
              <a:rPr lang="sr-Latn-CS"/>
              <a:t>)</a:t>
            </a:r>
            <a:endParaRPr lang="sr-Cyrl-CS"/>
          </a:p>
          <a:p>
            <a:r>
              <a:rPr lang="sr-Cyrl-CS"/>
              <a:t>З</a:t>
            </a:r>
            <a:r>
              <a:rPr lang="sr-Latn-CS"/>
              <a:t>а било коју случајну променљиву X са средином µ и </a:t>
            </a:r>
            <a:r>
              <a:rPr lang="sr-Cyrl-CS"/>
              <a:t>варијансом </a:t>
            </a:r>
            <a:r>
              <a:rPr lang="sr-Latn-CS">
                <a:sym typeface="Symbol" pitchFamily="18" charset="2"/>
              </a:rPr>
              <a:t></a:t>
            </a:r>
            <a:r>
              <a:rPr lang="sr-Latn-CS" baseline="30000"/>
              <a:t>2</a:t>
            </a:r>
            <a:r>
              <a:rPr lang="sr-Latn-CS"/>
              <a:t>, приближн</a:t>
            </a:r>
            <a:r>
              <a:rPr lang="sr-Cyrl-CS"/>
              <a:t>а варијанса од </a:t>
            </a:r>
            <a:r>
              <a:rPr lang="sr-Latn-CS"/>
              <a:t>log(</a:t>
            </a:r>
            <a:r>
              <a:rPr lang="sr-Latn-CS" i="1"/>
              <a:t>X</a:t>
            </a:r>
            <a:r>
              <a:rPr lang="sr-Latn-CS"/>
              <a:t>) дат</a:t>
            </a:r>
            <a:r>
              <a:rPr lang="sr-Cyrl-CS"/>
              <a:t>а је </a:t>
            </a:r>
            <a:r>
              <a:rPr lang="sr-Latn-CS"/>
              <a:t>изразом </a:t>
            </a:r>
          </a:p>
        </p:txBody>
      </p:sp>
      <p:sp>
        <p:nvSpPr>
          <p:cNvPr id="1047556" name="Rectangle 4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47557" name="Object 5"/>
          <p:cNvGraphicFramePr>
            <a:graphicFrameLocks noChangeAspect="1"/>
          </p:cNvGraphicFramePr>
          <p:nvPr/>
        </p:nvGraphicFramePr>
        <p:xfrm>
          <a:off x="1239838" y="4895850"/>
          <a:ext cx="380047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557" name="Equation" r:id="rId3" imgW="1320227" imgH="215806" progId="Equation.3">
                  <p:embed/>
                </p:oleObj>
              </mc:Choice>
              <mc:Fallback>
                <p:oleObj name="Equation" r:id="rId3" imgW="1320227" imgH="215806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9838" y="4895850"/>
                        <a:ext cx="3800475" cy="628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76AA-E464-411D-91AB-6232F1931D1D}" type="slidenum">
              <a:rPr lang="en-US"/>
              <a:pPr/>
              <a:t>126</a:t>
            </a:fld>
            <a:endParaRPr lang="en-US"/>
          </a:p>
        </p:txBody>
      </p:sp>
      <p:sp>
        <p:nvSpPr>
          <p:cNvPr id="1049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Поређење две пропорције</a:t>
            </a:r>
            <a:endParaRPr lang="sr-Latn-CS"/>
          </a:p>
        </p:txBody>
      </p:sp>
      <p:sp>
        <p:nvSpPr>
          <p:cNvPr id="1049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/>
              <a:t>Варијанса од </a:t>
            </a:r>
            <a:r>
              <a:rPr lang="sr-Latn-CS"/>
              <a:t>log(</a:t>
            </a:r>
            <a:r>
              <a:rPr lang="sr-Latn-CS" i="1"/>
              <a:t>p</a:t>
            </a:r>
            <a:r>
              <a:rPr lang="sr-Latn-CS"/>
              <a:t>)</a:t>
            </a:r>
            <a:r>
              <a:rPr lang="sr-Cyrl-CS"/>
              <a:t> је</a:t>
            </a:r>
          </a:p>
          <a:p>
            <a:pPr>
              <a:lnSpc>
                <a:spcPct val="90000"/>
              </a:lnSpc>
            </a:pPr>
            <a:endParaRPr lang="sr-Cyrl-CS"/>
          </a:p>
          <a:p>
            <a:pPr>
              <a:lnSpc>
                <a:spcPct val="90000"/>
              </a:lnSpc>
            </a:pPr>
            <a:endParaRPr lang="sr-Cyrl-CS"/>
          </a:p>
          <a:p>
            <a:pPr>
              <a:lnSpc>
                <a:spcPct val="90000"/>
              </a:lnSpc>
            </a:pPr>
            <a:r>
              <a:rPr lang="pl-PL"/>
              <a:t>За разлику између два логаритма </a:t>
            </a:r>
            <a:r>
              <a:rPr lang="sr-Cyrl-CS"/>
              <a:t>добијамо</a:t>
            </a:r>
            <a:r>
              <a:rPr lang="sr-Latn-CS"/>
              <a:t>:</a:t>
            </a:r>
            <a:endParaRPr lang="sr-Cyrl-CS"/>
          </a:p>
          <a:p>
            <a:pPr>
              <a:lnSpc>
                <a:spcPct val="90000"/>
              </a:lnSpc>
            </a:pPr>
            <a:endParaRPr lang="sr-Cyrl-CS"/>
          </a:p>
          <a:p>
            <a:pPr>
              <a:lnSpc>
                <a:spcPct val="90000"/>
              </a:lnSpc>
            </a:pPr>
            <a:endParaRPr lang="sr-Cyrl-CS"/>
          </a:p>
          <a:p>
            <a:pPr>
              <a:lnSpc>
                <a:spcPct val="90000"/>
              </a:lnSpc>
            </a:pPr>
            <a:r>
              <a:rPr lang="pl-PL"/>
              <a:t>Стандардна грешка је квадратни корен овога </a:t>
            </a:r>
            <a:endParaRPr lang="sr-Latn-CS"/>
          </a:p>
        </p:txBody>
      </p:sp>
      <p:sp>
        <p:nvSpPr>
          <p:cNvPr id="1049604" name="Rectangle 4"/>
          <p:cNvSpPr>
            <a:spLocks noChangeArrowheads="1"/>
          </p:cNvSpPr>
          <p:nvPr/>
        </p:nvSpPr>
        <p:spPr bwMode="auto">
          <a:xfrm>
            <a:off x="0" y="3228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49605" name="Object 5"/>
          <p:cNvGraphicFramePr>
            <a:graphicFrameLocks noChangeAspect="1"/>
          </p:cNvGraphicFramePr>
          <p:nvPr/>
        </p:nvGraphicFramePr>
        <p:xfrm>
          <a:off x="1057275" y="2249488"/>
          <a:ext cx="4297363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605" name="Equation" r:id="rId3" imgW="1841500" imgH="393700" progId="Equation.3">
                  <p:embed/>
                </p:oleObj>
              </mc:Choice>
              <mc:Fallback>
                <p:oleObj name="Equation" r:id="rId3" imgW="1841500" imgH="3937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7275" y="2249488"/>
                        <a:ext cx="4297363" cy="935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9606" name="Rectangle 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49607" name="Object 7"/>
          <p:cNvGraphicFramePr>
            <a:graphicFrameLocks noChangeAspect="1"/>
          </p:cNvGraphicFramePr>
          <p:nvPr/>
        </p:nvGraphicFramePr>
        <p:xfrm>
          <a:off x="1030288" y="4203700"/>
          <a:ext cx="7731125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607" name="Equation" r:id="rId5" imgW="3860800" imgH="381000" progId="Equation.3">
                  <p:embed/>
                </p:oleObj>
              </mc:Choice>
              <mc:Fallback>
                <p:oleObj name="Equation" r:id="rId5" imgW="3860800" imgH="3810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0288" y="4203700"/>
                        <a:ext cx="7731125" cy="782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B01CF-626D-4C17-B626-87A41B6C00ED}" type="slidenum">
              <a:rPr lang="en-US"/>
              <a:pPr/>
              <a:t>127</a:t>
            </a:fld>
            <a:endParaRPr lang="en-US"/>
          </a:p>
        </p:txBody>
      </p:sp>
      <p:sp>
        <p:nvSpPr>
          <p:cNvPr id="1051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Поређење две пропорције</a:t>
            </a:r>
            <a:endParaRPr lang="sr-Latn-CS"/>
          </a:p>
        </p:txBody>
      </p:sp>
      <p:sp>
        <p:nvSpPr>
          <p:cNvPr id="1051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04950"/>
            <a:ext cx="8335963" cy="4725988"/>
          </a:xfrm>
        </p:spPr>
        <p:txBody>
          <a:bodyPr/>
          <a:lstStyle/>
          <a:p>
            <a:r>
              <a:rPr lang="en-GB" sz="2800"/>
              <a:t>На пример логаритам </a:t>
            </a:r>
            <a:r>
              <a:rPr lang="sr-Cyrl-CS" sz="2800"/>
              <a:t>односа </a:t>
            </a:r>
            <a:r>
              <a:rPr lang="en-GB" sz="2800"/>
              <a:t>је </a:t>
            </a:r>
            <a:endParaRPr lang="sr-Cyrl-CS" sz="2800"/>
          </a:p>
          <a:p>
            <a:endParaRPr lang="sr-Cyrl-CS" sz="2800"/>
          </a:p>
          <a:p>
            <a:r>
              <a:rPr lang="sr-Cyrl-CS" sz="2800"/>
              <a:t>И</a:t>
            </a:r>
            <a:r>
              <a:rPr lang="sr-Latn-CS" sz="2800"/>
              <a:t> стандардна грешка је:</a:t>
            </a:r>
            <a:endParaRPr lang="sr-Cyrl-CS" sz="2800"/>
          </a:p>
          <a:p>
            <a:endParaRPr lang="sr-Cyrl-CS" sz="2800"/>
          </a:p>
          <a:p>
            <a:endParaRPr lang="sr-Cyrl-CS" sz="2800"/>
          </a:p>
          <a:p>
            <a:endParaRPr lang="sr-Cyrl-CS" sz="2800"/>
          </a:p>
          <a:p>
            <a:r>
              <a:rPr lang="sr-Latn-CS" sz="2800"/>
              <a:t>95% </a:t>
            </a:r>
            <a:r>
              <a:rPr lang="pl-PL" sz="2800"/>
              <a:t>интервал поверења за логаритам односа је </a:t>
            </a:r>
            <a:r>
              <a:rPr lang="sr-Cyrl-CS" sz="2800"/>
              <a:t>стога </a:t>
            </a:r>
          </a:p>
          <a:p>
            <a:endParaRPr lang="sr-Latn-CS" sz="2800"/>
          </a:p>
        </p:txBody>
      </p:sp>
      <p:sp>
        <p:nvSpPr>
          <p:cNvPr id="10516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51653" name="Object 5"/>
          <p:cNvGraphicFramePr>
            <a:graphicFrameLocks noChangeAspect="1"/>
          </p:cNvGraphicFramePr>
          <p:nvPr/>
        </p:nvGraphicFramePr>
        <p:xfrm>
          <a:off x="1109663" y="1957388"/>
          <a:ext cx="3933825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653" name="Equation" r:id="rId3" imgW="1447560" imgH="190440" progId="Equation.3">
                  <p:embed/>
                </p:oleObj>
              </mc:Choice>
              <mc:Fallback>
                <p:oleObj name="Equation" r:id="rId3" imgW="1447560" imgH="1904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9663" y="1957388"/>
                        <a:ext cx="3933825" cy="517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1654" name="Rectangle 6"/>
          <p:cNvSpPr>
            <a:spLocks noChangeArrowheads="1"/>
          </p:cNvSpPr>
          <p:nvPr/>
        </p:nvSpPr>
        <p:spPr bwMode="auto">
          <a:xfrm>
            <a:off x="0" y="3114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51655" name="Object 7"/>
          <p:cNvGraphicFramePr>
            <a:graphicFrameLocks noChangeAspect="1"/>
          </p:cNvGraphicFramePr>
          <p:nvPr/>
        </p:nvGraphicFramePr>
        <p:xfrm>
          <a:off x="793750" y="3071813"/>
          <a:ext cx="7969250" cy="112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655" name="Equation" r:id="rId5" imgW="4445000" imgH="622300" progId="Equation.3">
                  <p:embed/>
                </p:oleObj>
              </mc:Choice>
              <mc:Fallback>
                <p:oleObj name="Equation" r:id="rId5" imgW="4445000" imgH="6223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3750" y="3071813"/>
                        <a:ext cx="7969250" cy="1128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1656" name="Object 8"/>
          <p:cNvGraphicFramePr>
            <a:graphicFrameLocks noGrp="1" noChangeAspect="1"/>
          </p:cNvGraphicFramePr>
          <p:nvPr>
            <p:ph sz="half" idx="2"/>
          </p:nvPr>
        </p:nvGraphicFramePr>
        <p:xfrm>
          <a:off x="558800" y="5456238"/>
          <a:ext cx="8245475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656" name="Document" r:id="rId7" imgW="5753279" imgH="240830" progId="Word.Document.8">
                  <p:embed/>
                </p:oleObj>
              </mc:Choice>
              <mc:Fallback>
                <p:oleObj name="Document" r:id="rId7" imgW="5753279" imgH="240830" progId="Word.Document.8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49135" b="-14507"/>
                      <a:stretch>
                        <a:fillRect/>
                      </a:stretch>
                    </p:blipFill>
                    <p:spPr bwMode="auto">
                      <a:xfrm>
                        <a:off x="558800" y="5456238"/>
                        <a:ext cx="8245475" cy="78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C295E-3403-41D1-8C8D-7CB0F339824E}" type="slidenum">
              <a:rPr lang="en-US"/>
              <a:pPr/>
              <a:t>128</a:t>
            </a:fld>
            <a:endParaRPr lang="en-US"/>
          </a:p>
        </p:txBody>
      </p:sp>
      <p:sp>
        <p:nvSpPr>
          <p:cNvPr id="1053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Поређење две пропорције</a:t>
            </a:r>
            <a:endParaRPr lang="sr-Latn-CS"/>
          </a:p>
        </p:txBody>
      </p:sp>
      <p:sp>
        <p:nvSpPr>
          <p:cNvPr id="1053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17650"/>
            <a:ext cx="8101013" cy="47259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r-Latn-CS" sz="2800"/>
              <a:t>95% </a:t>
            </a:r>
            <a:r>
              <a:rPr lang="pl-PL" sz="2800"/>
              <a:t>интервал поверења</a:t>
            </a:r>
            <a:r>
              <a:rPr lang="sr-Cyrl-CS" sz="2800"/>
              <a:t> је од </a:t>
            </a:r>
            <a:r>
              <a:rPr lang="sr-Latn-CS" sz="2800"/>
              <a:t>0.35089 до 1.28324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sr-Latn-CS" sz="2800"/>
              <a:t>95% интервал поверења за </a:t>
            </a:r>
            <a:r>
              <a:rPr lang="sr-Cyrl-CS" sz="2800"/>
              <a:t>однос </a:t>
            </a:r>
            <a:r>
              <a:rPr lang="sr-Latn-CS" sz="2800"/>
              <a:t>пропорција је антилогаритам ово</a:t>
            </a:r>
            <a:r>
              <a:rPr lang="sr-Cyrl-CS" sz="2800"/>
              <a:t>га</a:t>
            </a:r>
          </a:p>
          <a:p>
            <a:pPr>
              <a:lnSpc>
                <a:spcPct val="90000"/>
              </a:lnSpc>
            </a:pPr>
            <a:endParaRPr lang="sr-Cyrl-CS" sz="2800"/>
          </a:p>
          <a:p>
            <a:pPr>
              <a:lnSpc>
                <a:spcPct val="90000"/>
              </a:lnSpc>
            </a:pPr>
            <a:r>
              <a:rPr lang="sr-Cyrl-CS" sz="2800"/>
              <a:t>То је од </a:t>
            </a:r>
            <a:r>
              <a:rPr lang="sr-Latn-CS" sz="2800"/>
              <a:t>1.42 до 3.61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sr-Cyrl-CS" sz="2800"/>
              <a:t>П</a:t>
            </a:r>
            <a:r>
              <a:rPr lang="sr-Latn-CS" sz="2800"/>
              <a:t>роцењујемо да је пропорција деце пријављене са кашљем током дана или ноћи са историјом бронхитиса 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sr-Latn-CS" sz="2400"/>
              <a:t>између 1</a:t>
            </a:r>
            <a:r>
              <a:rPr lang="sr-Cyrl-CS" sz="2400"/>
              <a:t>.</a:t>
            </a:r>
            <a:r>
              <a:rPr lang="sr-Latn-CS" sz="2400"/>
              <a:t>4 и 3</a:t>
            </a:r>
            <a:r>
              <a:rPr lang="sr-Cyrl-CS" sz="2400"/>
              <a:t>.</a:t>
            </a:r>
            <a:r>
              <a:rPr lang="sr-Latn-CS" sz="2400"/>
              <a:t>6 пута п</a:t>
            </a:r>
            <a:r>
              <a:rPr lang="sr-Cyrl-CS" sz="2400"/>
              <a:t>р</a:t>
            </a:r>
            <a:r>
              <a:rPr lang="sr-Latn-CS" sz="2400"/>
              <a:t>опорције </a:t>
            </a:r>
            <a:r>
              <a:rPr lang="sr-Cyrl-CS" sz="2400"/>
              <a:t>код деце </a:t>
            </a:r>
            <a:r>
              <a:rPr lang="sr-Latn-CS" sz="2400"/>
              <a:t>без историје бронхитис</a:t>
            </a:r>
            <a:r>
              <a:rPr lang="sr-Cyrl-CS" sz="2400"/>
              <a:t>а</a:t>
            </a:r>
            <a:endParaRPr lang="sr-Latn-CS" sz="2400"/>
          </a:p>
        </p:txBody>
      </p:sp>
      <p:graphicFrame>
        <p:nvGraphicFramePr>
          <p:cNvPr id="1053700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1095375" y="3043238"/>
          <a:ext cx="2755900" cy="72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700" name="Document" r:id="rId3" imgW="5753279" imgH="266389" progId="Word.Document.8">
                  <p:embed/>
                </p:oleObj>
              </mc:Choice>
              <mc:Fallback>
                <p:oleObj name="Document" r:id="rId3" imgW="5753279" imgH="266389" progId="Word.Document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79913" b="-13559"/>
                      <a:stretch>
                        <a:fillRect/>
                      </a:stretch>
                    </p:blipFill>
                    <p:spPr bwMode="auto">
                      <a:xfrm>
                        <a:off x="1095375" y="3043238"/>
                        <a:ext cx="2755900" cy="722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D0F7-5180-4144-BA34-540BB06825B9}" type="slidenum">
              <a:rPr lang="en-US"/>
              <a:pPr/>
              <a:t>129</a:t>
            </a:fld>
            <a:endParaRPr lang="en-US"/>
          </a:p>
        </p:txBody>
      </p:sp>
      <p:sp>
        <p:nvSpPr>
          <p:cNvPr id="1055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Поређење две пропорције</a:t>
            </a:r>
            <a:endParaRPr lang="sr-Latn-CS"/>
          </a:p>
        </p:txBody>
      </p:sp>
      <p:sp>
        <p:nvSpPr>
          <p:cNvPr id="1055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800"/>
              <a:t>Пропорција појединаца у популацији код којих се обољење разви</a:t>
            </a:r>
            <a:r>
              <a:rPr lang="sr-Cyrl-CS" sz="2800"/>
              <a:t>ја </a:t>
            </a:r>
            <a:r>
              <a:rPr lang="sr-Latn-CS" sz="2800"/>
              <a:t>или с</a:t>
            </a:r>
            <a:r>
              <a:rPr lang="sr-Cyrl-CS" sz="2800"/>
              <a:t>е јавио </a:t>
            </a:r>
            <a:r>
              <a:rPr lang="sr-Latn-CS" sz="2800"/>
              <a:t>симптом је једнака вероватноћи да ће се код било ког појединца развити ово обољење</a:t>
            </a:r>
            <a:endParaRPr lang="sr-Cyrl-CS" sz="2800"/>
          </a:p>
          <a:p>
            <a:pPr lvl="1"/>
            <a:r>
              <a:rPr lang="sr-Cyrl-CS" sz="2400"/>
              <a:t>т</a:t>
            </a:r>
            <a:r>
              <a:rPr lang="sr-Latn-CS" sz="2400"/>
              <a:t>о се назива </a:t>
            </a:r>
            <a:r>
              <a:rPr lang="sr-Latn-CS" sz="2400" b="1"/>
              <a:t>ризик</a:t>
            </a:r>
            <a:r>
              <a:rPr lang="sr-Latn-CS" sz="2400"/>
              <a:t> </a:t>
            </a:r>
            <a:r>
              <a:rPr lang="sr-Cyrl-CS" sz="2400"/>
              <a:t>(</a:t>
            </a:r>
            <a:r>
              <a:rPr lang="sr-Latn-CS" sz="2400" b="1" i="1"/>
              <a:t>risk</a:t>
            </a:r>
            <a:r>
              <a:rPr lang="sr-Cyrl-CS" sz="2400"/>
              <a:t>) </a:t>
            </a:r>
            <a:r>
              <a:rPr lang="sr-Latn-CS" sz="2400"/>
              <a:t>од индивидуалног развијања обољења</a:t>
            </a:r>
            <a:endParaRPr lang="sr-Cyrl-CS" sz="2400"/>
          </a:p>
          <a:p>
            <a:r>
              <a:rPr lang="sr-Latn-CS" sz="2800"/>
              <a:t>Ода</a:t>
            </a:r>
            <a:r>
              <a:rPr lang="sr-Cyrl-CS" sz="2800"/>
              <a:t>вде </a:t>
            </a:r>
            <a:r>
              <a:rPr lang="sr-Latn-CS" sz="2800"/>
              <a:t>је у табели </a:t>
            </a:r>
            <a:r>
              <a:rPr lang="sr-Cyrl-CS" sz="2800"/>
              <a:t>5</a:t>
            </a:r>
            <a:r>
              <a:rPr lang="sr-Latn-CS" sz="2800"/>
              <a:t>.3 ризик да ће </a:t>
            </a:r>
            <a:endParaRPr lang="sr-Cyrl-CS" sz="2800"/>
          </a:p>
          <a:p>
            <a:pPr lvl="1"/>
            <a:r>
              <a:rPr lang="sr-Latn-CS" sz="2400"/>
              <a:t>дете са бронхитисом пре пете године кашљати у четрнаестој години 26/273 = 0.09524, а </a:t>
            </a:r>
            <a:endParaRPr lang="sr-Cyrl-CS" sz="2400"/>
          </a:p>
          <a:p>
            <a:pPr lvl="1"/>
            <a:r>
              <a:rPr lang="sr-Latn-CS" sz="2400"/>
              <a:t>ризик за децу која нису имала бронхитис</a:t>
            </a:r>
            <a:r>
              <a:rPr lang="sr-Cyrl-CS" sz="2400"/>
              <a:t> </a:t>
            </a:r>
            <a:r>
              <a:rPr lang="sr-Latn-CS" sz="2400"/>
              <a:t>пре пете године </a:t>
            </a:r>
            <a:r>
              <a:rPr lang="sr-Cyrl-CS" sz="2400"/>
              <a:t>је </a:t>
            </a:r>
            <a:r>
              <a:rPr lang="sr-Latn-CS" sz="2400"/>
              <a:t>44/1046 = 0.04207. </a:t>
            </a:r>
          </a:p>
        </p:txBody>
      </p:sp>
    </p:spTree>
  </p:cSld>
  <p:clrMapOvr>
    <a:masterClrMapping/>
  </p:clrMapOvr>
  <p:transition advTm="46519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13DA6-6F32-41EC-98DA-6A2A43E8F31B}" type="slidenum">
              <a:rPr lang="en-US"/>
              <a:pPr/>
              <a:t>13</a:t>
            </a:fld>
            <a:endParaRPr lang="en-US"/>
          </a:p>
        </p:txBody>
      </p:sp>
      <p:sp>
        <p:nvSpPr>
          <p:cNvPr id="832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Биномна расподела</a:t>
            </a:r>
            <a:endParaRPr lang="sr-Latn-CS"/>
          </a:p>
        </p:txBody>
      </p:sp>
      <p:sp>
        <p:nvSpPr>
          <p:cNvPr id="83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sr-Latn-CS" sz="2800"/>
              <a:t>Mо</a:t>
            </a:r>
            <a:r>
              <a:rPr lang="sr-Cyrl-CS" sz="2800"/>
              <a:t>ж</a:t>
            </a:r>
            <a:r>
              <a:rPr lang="sr-Latn-CS" sz="2800"/>
              <a:t>емо изра</a:t>
            </a:r>
            <a:r>
              <a:rPr lang="sr-Cyrl-CS" sz="2800"/>
              <a:t>ч</a:t>
            </a:r>
            <a:r>
              <a:rPr lang="sr-Latn-CS" sz="2800"/>
              <a:t>унати вероватно</a:t>
            </a:r>
            <a:r>
              <a:rPr lang="sr-Cyrl-CS" sz="2800"/>
              <a:t>ћ</a:t>
            </a:r>
            <a:r>
              <a:rPr lang="sr-Latn-CS" sz="2800"/>
              <a:t>е Биномне расподеле тако </a:t>
            </a:r>
            <a:r>
              <a:rPr lang="sr-Cyrl-CS" sz="2800"/>
              <a:t>ш</a:t>
            </a:r>
            <a:r>
              <a:rPr lang="sr-Latn-CS" sz="2800"/>
              <a:t>то </a:t>
            </a:r>
            <a:r>
              <a:rPr lang="sr-Cyrl-CS" sz="2800"/>
              <a:t>ћ</a:t>
            </a:r>
            <a:r>
              <a:rPr lang="sr-Latn-CS" sz="2800"/>
              <a:t>емо, нпр. направити листу на кој</a:t>
            </a:r>
            <a:r>
              <a:rPr lang="sr-Cyrl-CS" sz="2800"/>
              <a:t>е </a:t>
            </a:r>
            <a:r>
              <a:rPr lang="sr-Latn-CS" sz="2800"/>
              <a:t>све на</a:t>
            </a:r>
            <a:r>
              <a:rPr lang="sr-Cyrl-CS" sz="2800"/>
              <a:t>ч</a:t>
            </a:r>
            <a:r>
              <a:rPr lang="sr-Latn-CS" sz="2800"/>
              <a:t>ин</a:t>
            </a:r>
            <a:r>
              <a:rPr lang="sr-Cyrl-CS" sz="2800"/>
              <a:t>е </a:t>
            </a:r>
            <a:r>
              <a:rPr lang="sr-Latn-CS" sz="2800"/>
              <a:t>мо</a:t>
            </a:r>
            <a:r>
              <a:rPr lang="sr-Cyrl-CS" sz="2800"/>
              <a:t>ж</a:t>
            </a:r>
            <a:r>
              <a:rPr lang="sr-Latn-CS" sz="2800"/>
              <a:t>е пасти 15 нов</a:t>
            </a:r>
            <a:r>
              <a:rPr lang="sr-Cyrl-CS" sz="2800"/>
              <a:t>ч</a:t>
            </a:r>
            <a:r>
              <a:rPr lang="sr-Latn-CS" sz="2800"/>
              <a:t>и</a:t>
            </a:r>
            <a:r>
              <a:rPr lang="sr-Cyrl-CS" sz="2800"/>
              <a:t>ћ</a:t>
            </a:r>
            <a:r>
              <a:rPr lang="sr-Latn-CS" sz="2800"/>
              <a:t>а</a:t>
            </a:r>
            <a:endParaRPr lang="sr-Cyrl-CS" sz="2800"/>
          </a:p>
          <a:p>
            <a:pPr>
              <a:lnSpc>
                <a:spcPct val="85000"/>
              </a:lnSpc>
            </a:pPr>
            <a:r>
              <a:rPr lang="sr-Cyrl-CS" sz="2800"/>
              <a:t>П</a:t>
            </a:r>
            <a:r>
              <a:rPr lang="sr-Latn-CS" sz="2800"/>
              <a:t>остоји 2</a:t>
            </a:r>
            <a:r>
              <a:rPr lang="sr-Latn-CS" sz="2800" baseline="30000"/>
              <a:t>15</a:t>
            </a:r>
            <a:r>
              <a:rPr lang="sr-Latn-CS" sz="2800"/>
              <a:t> = 32 768 комбинација за 15 нов</a:t>
            </a:r>
            <a:r>
              <a:rPr lang="sr-Cyrl-CS" sz="2800"/>
              <a:t>ч</a:t>
            </a:r>
            <a:r>
              <a:rPr lang="sr-Latn-CS" sz="2800"/>
              <a:t>и</a:t>
            </a:r>
            <a:r>
              <a:rPr lang="sr-Cyrl-CS" sz="2800"/>
              <a:t>ћ</a:t>
            </a:r>
            <a:r>
              <a:rPr lang="sr-Latn-CS" sz="2800"/>
              <a:t>а</a:t>
            </a:r>
            <a:endParaRPr lang="sr-Cyrl-CS" sz="2800"/>
          </a:p>
          <a:p>
            <a:pPr>
              <a:lnSpc>
                <a:spcPct val="85000"/>
              </a:lnSpc>
            </a:pPr>
            <a:r>
              <a:rPr lang="sr-Cyrl-CS" sz="2800"/>
              <a:t>П</a:t>
            </a:r>
            <a:r>
              <a:rPr lang="sr-Latn-CS" sz="2800"/>
              <a:t>остоји образац за вероватно</a:t>
            </a:r>
            <a:r>
              <a:rPr lang="sr-Cyrl-CS" sz="2800"/>
              <a:t>ћ</a:t>
            </a:r>
            <a:r>
              <a:rPr lang="sr-Latn-CS" sz="2800"/>
              <a:t>у у смислу броја бацања и вероватно</a:t>
            </a:r>
            <a:r>
              <a:rPr lang="sr-Cyrl-CS" sz="2800"/>
              <a:t>ћ</a:t>
            </a:r>
            <a:r>
              <a:rPr lang="sr-Latn-CS" sz="2800"/>
              <a:t>е да </a:t>
            </a:r>
            <a:r>
              <a:rPr lang="sr-Cyrl-CS" sz="2800"/>
              <a:t>ћ</a:t>
            </a:r>
            <a:r>
              <a:rPr lang="sr-Latn-CS" sz="2800"/>
              <a:t>е глава бити та која </a:t>
            </a:r>
            <a:r>
              <a:rPr lang="sr-Cyrl-CS" sz="2800"/>
              <a:t>ћ</a:t>
            </a:r>
            <a:r>
              <a:rPr lang="sr-Latn-CS" sz="2800"/>
              <a:t>е пасти</a:t>
            </a:r>
            <a:endParaRPr lang="sr-Cyrl-CS" sz="2800"/>
          </a:p>
          <a:p>
            <a:pPr lvl="1">
              <a:lnSpc>
                <a:spcPct val="85000"/>
              </a:lnSpc>
            </a:pPr>
            <a:r>
              <a:rPr lang="sr-Latn-CS" sz="2400"/>
              <a:t>имамо</a:t>
            </a:r>
            <a:r>
              <a:rPr lang="sr-Cyrl-CS" sz="2400"/>
              <a:t> </a:t>
            </a:r>
            <a:r>
              <a:rPr lang="sr-Latn-CS" sz="2400" i="1"/>
              <a:t>n</a:t>
            </a:r>
            <a:r>
              <a:rPr lang="sr-Cyrl-CS" sz="2400" i="1"/>
              <a:t> </a:t>
            </a:r>
            <a:r>
              <a:rPr lang="sr-Latn-CS" sz="2400"/>
              <a:t>независних истра</a:t>
            </a:r>
            <a:r>
              <a:rPr lang="sr-Cyrl-CS" sz="2400"/>
              <a:t>ж</a:t>
            </a:r>
            <a:r>
              <a:rPr lang="sr-Latn-CS" sz="2400"/>
              <a:t>ива</a:t>
            </a:r>
            <a:r>
              <a:rPr lang="sr-Cyrl-CS" sz="2400"/>
              <a:t>њ</a:t>
            </a:r>
            <a:r>
              <a:rPr lang="sr-Latn-CS" sz="2400"/>
              <a:t>а са вероватноћом да је ре</a:t>
            </a:r>
            <a:r>
              <a:rPr lang="sr-Cyrl-CS" sz="2400"/>
              <a:t>з</a:t>
            </a:r>
            <a:r>
              <a:rPr lang="sr-Latn-CS" sz="2400"/>
              <a:t>ултат истра</a:t>
            </a:r>
            <a:r>
              <a:rPr lang="sr-Cyrl-CS" sz="2400"/>
              <a:t>ж</a:t>
            </a:r>
            <a:r>
              <a:rPr lang="sr-Latn-CS" sz="2400"/>
              <a:t>ивања успе</a:t>
            </a:r>
            <a:r>
              <a:rPr lang="sr-Cyrl-CS" sz="2400"/>
              <a:t>ш</a:t>
            </a:r>
            <a:r>
              <a:rPr lang="sr-Latn-CS" sz="2400"/>
              <a:t>ан </a:t>
            </a:r>
            <a:r>
              <a:rPr lang="sr-Latn-CS" sz="2400" i="1"/>
              <a:t>p</a:t>
            </a:r>
            <a:endParaRPr lang="sr-Latn-CS" sz="2400"/>
          </a:p>
        </p:txBody>
      </p:sp>
    </p:spTree>
  </p:cSld>
  <p:clrMapOvr>
    <a:masterClrMapping/>
  </p:clrMapOvr>
  <p:transition advTm="46519"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182D2-CF4C-45E6-A2BA-C715F0EF46B6}" type="slidenum">
              <a:rPr lang="en-US"/>
              <a:pPr/>
              <a:t>130</a:t>
            </a:fld>
            <a:endParaRPr lang="en-US"/>
          </a:p>
        </p:txBody>
      </p:sp>
      <p:sp>
        <p:nvSpPr>
          <p:cNvPr id="1057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Поређење две пропорције</a:t>
            </a:r>
            <a:endParaRPr lang="sr-Latn-CS"/>
          </a:p>
        </p:txBody>
      </p:sp>
      <p:sp>
        <p:nvSpPr>
          <p:cNvPr id="1057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Да бисмо упоредили ризике код људи са и без одређених фактора ризика, </a:t>
            </a:r>
            <a:endParaRPr lang="sr-Cyrl-CS"/>
          </a:p>
          <a:p>
            <a:pPr lvl="1"/>
            <a:r>
              <a:rPr lang="sr-Latn-CS"/>
              <a:t>гледамо </a:t>
            </a:r>
            <a:r>
              <a:rPr lang="sr-Cyrl-CS"/>
              <a:t>однос између </a:t>
            </a:r>
            <a:r>
              <a:rPr lang="sr-Latn-CS"/>
              <a:t>ризик</a:t>
            </a:r>
            <a:r>
              <a:rPr lang="sr-Cyrl-CS"/>
              <a:t>а са фактором и ризика без фактора, </a:t>
            </a:r>
            <a:r>
              <a:rPr lang="sr-Latn-CS" b="1"/>
              <a:t>релативни ризик</a:t>
            </a:r>
            <a:endParaRPr lang="sr-Cyrl-CS"/>
          </a:p>
          <a:p>
            <a:pPr lvl="1"/>
            <a:r>
              <a:rPr lang="sr-Latn-CS"/>
              <a:t>релативни ризик за кашаљ </a:t>
            </a:r>
            <a:r>
              <a:rPr lang="sr-Cyrl-CS"/>
              <a:t>код деце са </a:t>
            </a:r>
            <a:r>
              <a:rPr lang="sr-Latn-CS"/>
              <a:t>четрнаест годин</a:t>
            </a:r>
            <a:r>
              <a:rPr lang="sr-Cyrl-CS"/>
              <a:t>а која су имала </a:t>
            </a:r>
            <a:r>
              <a:rPr lang="sr-Latn-CS"/>
              <a:t>бронхитис пре пете године је 2</a:t>
            </a:r>
            <a:r>
              <a:rPr lang="sr-Cyrl-CS"/>
              <a:t>.</a:t>
            </a:r>
            <a:r>
              <a:rPr lang="sr-Latn-CS"/>
              <a:t>26</a:t>
            </a:r>
          </a:p>
          <a:p>
            <a:endParaRPr lang="sr-Latn-CS"/>
          </a:p>
        </p:txBody>
      </p:sp>
    </p:spTree>
  </p:cSld>
  <p:clrMapOvr>
    <a:masterClrMapping/>
  </p:clrMapOvr>
  <p:transition advTm="46519"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3166B-1E0B-4A62-BBD5-51C9B24F1750}" type="slidenum">
              <a:rPr lang="en-US"/>
              <a:pPr/>
              <a:t>131</a:t>
            </a:fld>
            <a:endParaRPr lang="en-US"/>
          </a:p>
        </p:txBody>
      </p:sp>
      <p:sp>
        <p:nvSpPr>
          <p:cNvPr id="1078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K</a:t>
            </a:r>
            <a:r>
              <a:rPr lang="en-GB" sz="3600"/>
              <a:t>оји је тачан интервал поверења</a:t>
            </a:r>
            <a:r>
              <a:rPr lang="sr-Latn-CS" sz="3600"/>
              <a:t>? </a:t>
            </a:r>
          </a:p>
        </p:txBody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/>
              <a:t>Интервал поверења оцењује једино грешке изазване узимањем узорка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sr-Latn-CS"/>
              <a:t>oне не дозвољавају одступања у узорку и</a:t>
            </a:r>
          </a:p>
          <a:p>
            <a:pPr lvl="1">
              <a:lnSpc>
                <a:spcPct val="90000"/>
              </a:lnSpc>
            </a:pPr>
            <a:r>
              <a:rPr lang="sr-Latn-CS"/>
              <a:t>дају нам процене за популацију за коју наши подаци могу да се сматрају случајним узорком </a:t>
            </a:r>
          </a:p>
          <a:p>
            <a:pPr>
              <a:lnSpc>
                <a:spcPct val="90000"/>
              </a:lnSpc>
            </a:pPr>
            <a:r>
              <a:rPr lang="sr-Latn-CS"/>
              <a:t>Salvesen и други </a:t>
            </a:r>
            <a:r>
              <a:rPr lang="sr-Cyrl-CS"/>
              <a:t>(</a:t>
            </a:r>
            <a:r>
              <a:rPr lang="sr-Latn-CS"/>
              <a:t>1992) је </a:t>
            </a:r>
            <a:r>
              <a:rPr lang="sr-Cyrl-CS"/>
              <a:t>саопштио </a:t>
            </a:r>
            <a:r>
              <a:rPr lang="sr-Latn-CS"/>
              <a:t>праћење</a:t>
            </a:r>
          </a:p>
          <a:p>
            <a:pPr lvl="1">
              <a:lnSpc>
                <a:spcPct val="90000"/>
              </a:lnSpc>
            </a:pPr>
            <a:r>
              <a:rPr lang="sr-Latn-CS"/>
              <a:t>два </a:t>
            </a:r>
            <a:r>
              <a:rPr lang="sr-Cyrl-CS"/>
              <a:t>случајно </a:t>
            </a:r>
            <a:r>
              <a:rPr lang="sr-Latn-CS"/>
              <a:t>одабрана </a:t>
            </a:r>
            <a:r>
              <a:rPr lang="sr-Cyrl-CS"/>
              <a:t>процеса </a:t>
            </a:r>
            <a:r>
              <a:rPr lang="sr-Latn-CS"/>
              <a:t>рутинског ултразвучног прегледа током трудноће</a:t>
            </a:r>
            <a:endParaRPr lang="sr-Cyrl-CS"/>
          </a:p>
        </p:txBody>
      </p:sp>
    </p:spTree>
  </p:cSld>
  <p:clrMapOvr>
    <a:masterClrMapping/>
  </p:clrMapOvr>
  <p:transition advTm="46519"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CFC9-4F10-4805-B693-6F13DF22D743}" type="slidenum">
              <a:rPr lang="en-US"/>
              <a:pPr/>
              <a:t>132</a:t>
            </a:fld>
            <a:endParaRPr lang="en-US"/>
          </a:p>
        </p:txBody>
      </p:sp>
      <p:sp>
        <p:nvSpPr>
          <p:cNvPr id="1080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K</a:t>
            </a:r>
            <a:r>
              <a:rPr lang="en-GB" sz="3600"/>
              <a:t>оји је тачан интервал поверења</a:t>
            </a:r>
            <a:r>
              <a:rPr lang="sr-Latn-CS" sz="3600"/>
              <a:t>?</a:t>
            </a:r>
          </a:p>
        </p:txBody>
      </p:sp>
      <p:sp>
        <p:nvSpPr>
          <p:cNvPr id="1080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sr-Latn-CS" sz="2800"/>
              <a:t>Током осме и девете године, деца жена које су биле посматране су била праћена </a:t>
            </a:r>
            <a:endParaRPr lang="sr-Cyrl-CS" sz="2800"/>
          </a:p>
          <a:p>
            <a:pPr>
              <a:lnSpc>
                <a:spcPct val="80000"/>
              </a:lnSpc>
            </a:pPr>
            <a:r>
              <a:rPr lang="sr-Latn-CS" sz="2800"/>
              <a:t>Подгрупа деце подвргнута је специфичним тестовима за дислексију</a:t>
            </a:r>
            <a:endParaRPr lang="sr-Cyrl-CS" sz="2800"/>
          </a:p>
          <a:p>
            <a:pPr>
              <a:lnSpc>
                <a:spcPct val="80000"/>
              </a:lnSpc>
            </a:pPr>
            <a:r>
              <a:rPr lang="sr-Latn-CS" sz="2800"/>
              <a:t>Резултати теста класификовали су </a:t>
            </a:r>
            <a:endParaRPr lang="sr-Cyrl-CS" sz="2800"/>
          </a:p>
          <a:p>
            <a:pPr lvl="1">
              <a:lnSpc>
                <a:spcPct val="80000"/>
              </a:lnSpc>
            </a:pPr>
            <a:r>
              <a:rPr lang="sr-Latn-CS" sz="2400"/>
              <a:t>21 од 309</a:t>
            </a:r>
            <a:r>
              <a:rPr lang="sr-Cyrl-CS" sz="2400"/>
              <a:t> </a:t>
            </a:r>
            <a:r>
              <a:rPr lang="sr-Latn-CS" sz="2400"/>
              <a:t>посматране деце (7%, 95% интервала поверења 3%-10%) и </a:t>
            </a:r>
            <a:endParaRPr lang="sr-Cyrl-CS" sz="2400"/>
          </a:p>
          <a:p>
            <a:pPr lvl="1">
              <a:lnSpc>
                <a:spcPct val="80000"/>
              </a:lnSpc>
            </a:pPr>
            <a:r>
              <a:rPr lang="sr-Latn-CS" sz="2400"/>
              <a:t>26 од 294 контрол</a:t>
            </a:r>
            <a:r>
              <a:rPr lang="sr-Cyrl-CS" sz="2400"/>
              <a:t>них</a:t>
            </a:r>
            <a:r>
              <a:rPr lang="sr-Latn-CS" sz="2400"/>
              <a:t> (9%, 95% интервала поверења 4</a:t>
            </a:r>
            <a:r>
              <a:rPr lang="sr-Cyrl-CS" sz="2400"/>
              <a:t>%</a:t>
            </a:r>
            <a:r>
              <a:rPr lang="sr-Latn-CS" sz="2400"/>
              <a:t>-12%) као дислексичне</a:t>
            </a:r>
            <a:endParaRPr lang="sr-Cyrl-CS" sz="2400"/>
          </a:p>
          <a:p>
            <a:pPr>
              <a:lnSpc>
                <a:spcPct val="80000"/>
              </a:lnSpc>
            </a:pPr>
            <a:r>
              <a:rPr lang="sr-Latn-CS" sz="2800"/>
              <a:t>Mного кориснији био би интервал поверења за разлику између </a:t>
            </a:r>
            <a:r>
              <a:rPr lang="sr-Cyrl-CS" sz="2800"/>
              <a:t>преваленси</a:t>
            </a:r>
            <a:endParaRPr lang="sr-Latn-CS" sz="2800"/>
          </a:p>
          <a:p>
            <a:pPr lvl="1">
              <a:lnSpc>
                <a:spcPct val="80000"/>
              </a:lnSpc>
            </a:pPr>
            <a:r>
              <a:rPr lang="sr-Latn-CS" sz="2400"/>
              <a:t>-6</a:t>
            </a:r>
            <a:r>
              <a:rPr lang="sr-Cyrl-CS" sz="2400"/>
              <a:t>.</a:t>
            </a:r>
            <a:r>
              <a:rPr lang="sr-Latn-CS" sz="2400"/>
              <a:t>3 до 2</a:t>
            </a:r>
            <a:r>
              <a:rPr lang="sr-Cyrl-CS" sz="2400"/>
              <a:t>.</a:t>
            </a:r>
            <a:r>
              <a:rPr lang="sr-Latn-CS" sz="2400"/>
              <a:t>2 процентне тачке или њихов </a:t>
            </a:r>
            <a:r>
              <a:rPr lang="sr-Cyrl-CS" sz="2400"/>
              <a:t>однос</a:t>
            </a:r>
            <a:r>
              <a:rPr lang="sr-Latn-CS" sz="2400"/>
              <a:t> 0</a:t>
            </a:r>
            <a:r>
              <a:rPr lang="sr-Cyrl-CS" sz="2400"/>
              <a:t>.</a:t>
            </a:r>
            <a:r>
              <a:rPr lang="sr-Latn-CS" sz="2400"/>
              <a:t>44 до</a:t>
            </a:r>
            <a:r>
              <a:rPr lang="sr-Cyrl-CS" sz="2400"/>
              <a:t> </a:t>
            </a:r>
            <a:r>
              <a:rPr lang="sr-Latn-CS" sz="2400"/>
              <a:t>1</a:t>
            </a:r>
            <a:r>
              <a:rPr lang="sr-Cyrl-CS" sz="2400"/>
              <a:t>.</a:t>
            </a:r>
            <a:r>
              <a:rPr lang="sr-Latn-CS" sz="2400"/>
              <a:t>34</a:t>
            </a:r>
          </a:p>
        </p:txBody>
      </p:sp>
    </p:spTree>
  </p:cSld>
  <p:clrMapOvr>
    <a:masterClrMapping/>
  </p:clrMapOvr>
  <p:transition advTm="46519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8CFA7-5761-4B4C-9FCF-22DB723709E2}" type="slidenum">
              <a:rPr lang="en-US"/>
              <a:pPr/>
              <a:t>14</a:t>
            </a:fld>
            <a:endParaRPr lang="en-US"/>
          </a:p>
        </p:txBody>
      </p:sp>
      <p:sp>
        <p:nvSpPr>
          <p:cNvPr id="83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Биномна расподела</a:t>
            </a:r>
            <a:endParaRPr lang="sr-Latn-CS"/>
          </a:p>
        </p:txBody>
      </p:sp>
      <p:sp>
        <p:nvSpPr>
          <p:cNvPr id="83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Вероватно</a:t>
            </a:r>
            <a:r>
              <a:rPr lang="sr-Cyrl-CS"/>
              <a:t>ћ</a:t>
            </a:r>
            <a:r>
              <a:rPr lang="sr-Latn-CS"/>
              <a:t>а </a:t>
            </a:r>
            <a:r>
              <a:rPr lang="sr-Latn-CS" i="1"/>
              <a:t>r</a:t>
            </a:r>
            <a:r>
              <a:rPr lang="sr-Latn-CS"/>
              <a:t> успеха је</a:t>
            </a:r>
            <a:endParaRPr lang="sr-Cyrl-CS"/>
          </a:p>
          <a:p>
            <a:endParaRPr lang="sr-Cyrl-CS"/>
          </a:p>
          <a:p>
            <a:endParaRPr lang="sr-Cyrl-CS"/>
          </a:p>
          <a:p>
            <a:r>
              <a:rPr lang="sr-Cyrl-CS"/>
              <a:t>г</a:t>
            </a:r>
            <a:r>
              <a:rPr lang="sr-Latn-CS"/>
              <a:t>де</a:t>
            </a:r>
            <a:r>
              <a:rPr lang="sr-Cyrl-CS"/>
              <a:t> се</a:t>
            </a:r>
            <a:r>
              <a:rPr lang="sr-Latn-CS"/>
              <a:t> </a:t>
            </a:r>
            <a:r>
              <a:rPr lang="sr-Latn-CS" i="1"/>
              <a:t>n!</a:t>
            </a:r>
            <a:r>
              <a:rPr lang="sr-Latn-CS"/>
              <a:t> </a:t>
            </a:r>
            <a:r>
              <a:rPr lang="sr-Cyrl-CS"/>
              <a:t>зове </a:t>
            </a:r>
            <a:r>
              <a:rPr lang="sr-Latn-CS" i="1"/>
              <a:t>n</a:t>
            </a:r>
            <a:r>
              <a:rPr lang="sr-Latn-CS"/>
              <a:t> фактор</a:t>
            </a:r>
            <a:r>
              <a:rPr lang="sr-Cyrl-CS"/>
              <a:t>ијел</a:t>
            </a:r>
            <a:r>
              <a:rPr lang="sr-Latn-CS"/>
              <a:t>, </a:t>
            </a:r>
            <a:r>
              <a:rPr lang="sr-Cyrl-CS"/>
              <a:t>и он </a:t>
            </a:r>
            <a:r>
              <a:rPr lang="sr-Latn-CS"/>
              <a:t>је</a:t>
            </a:r>
            <a:endParaRPr lang="sr-Cyrl-CS"/>
          </a:p>
          <a:p>
            <a:pPr>
              <a:buFontTx/>
              <a:buNone/>
            </a:pPr>
            <a:r>
              <a:rPr lang="sr-Latn-CS"/>
              <a:t> </a:t>
            </a:r>
          </a:p>
        </p:txBody>
      </p:sp>
      <p:sp>
        <p:nvSpPr>
          <p:cNvPr id="834564" name="Rectangle 4"/>
          <p:cNvSpPr>
            <a:spLocks noChangeArrowheads="1"/>
          </p:cNvSpPr>
          <p:nvPr/>
        </p:nvSpPr>
        <p:spPr bwMode="auto">
          <a:xfrm>
            <a:off x="0" y="3243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34565" name="Object 5"/>
          <p:cNvGraphicFramePr>
            <a:graphicFrameLocks noChangeAspect="1"/>
          </p:cNvGraphicFramePr>
          <p:nvPr/>
        </p:nvGraphicFramePr>
        <p:xfrm>
          <a:off x="730250" y="2092325"/>
          <a:ext cx="6677025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565" name="Equation" r:id="rId3" imgW="2247900" imgH="368300" progId="Equation.3">
                  <p:embed/>
                </p:oleObj>
              </mc:Choice>
              <mc:Fallback>
                <p:oleObj name="Equation" r:id="rId3" imgW="2247900" imgH="3683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0" y="2092325"/>
                        <a:ext cx="6677025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45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34567" name="Object 7"/>
          <p:cNvGraphicFramePr>
            <a:graphicFrameLocks noChangeAspect="1"/>
          </p:cNvGraphicFramePr>
          <p:nvPr/>
        </p:nvGraphicFramePr>
        <p:xfrm>
          <a:off x="822325" y="4010025"/>
          <a:ext cx="4851400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567" name="Equation" r:id="rId5" imgW="1548728" imgH="190417" progId="Equation.3">
                  <p:embed/>
                </p:oleObj>
              </mc:Choice>
              <mc:Fallback>
                <p:oleObj name="Equation" r:id="rId5" imgW="1548728" imgH="190417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325" y="4010025"/>
                        <a:ext cx="4851400" cy="595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B0FD5-71D8-4BC7-84DE-23B9CB583842}" type="slidenum">
              <a:rPr lang="en-US"/>
              <a:pPr/>
              <a:t>15</a:t>
            </a:fld>
            <a:endParaRPr lang="en-US"/>
          </a:p>
        </p:txBody>
      </p:sp>
      <p:sp>
        <p:nvSpPr>
          <p:cNvPr id="83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Биномна расподела</a:t>
            </a:r>
            <a:endParaRPr lang="sr-Latn-CS"/>
          </a:p>
        </p:txBody>
      </p:sp>
      <p:sp>
        <p:nvSpPr>
          <p:cNvPr id="83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/>
              <a:t>За било коју одређену серију </a:t>
            </a:r>
            <a:r>
              <a:rPr lang="sr-Latn-CS" i="1"/>
              <a:t>r</a:t>
            </a:r>
            <a:r>
              <a:rPr lang="sr-Latn-CS"/>
              <a:t> успеха, свака са вероватноћом </a:t>
            </a:r>
            <a:r>
              <a:rPr lang="sr-Latn-CS" i="1"/>
              <a:t>p</a:t>
            </a:r>
            <a:r>
              <a:rPr lang="sr-Latn-CS"/>
              <a:t>, и </a:t>
            </a:r>
            <a:r>
              <a:rPr lang="sr-Latn-CS" i="1"/>
              <a:t>n - r</a:t>
            </a:r>
            <a:r>
              <a:rPr lang="sr-Latn-CS"/>
              <a:t> неуспеха, сваки са вероватноћом 1</a:t>
            </a:r>
            <a:r>
              <a:rPr lang="sr-Cyrl-CS"/>
              <a:t> </a:t>
            </a:r>
            <a:r>
              <a:rPr lang="sr-Latn-CS"/>
              <a:t>-</a:t>
            </a:r>
            <a:r>
              <a:rPr lang="sr-Latn-CS" i="1"/>
              <a:t> p</a:t>
            </a:r>
            <a:r>
              <a:rPr lang="sr-Latn-CS"/>
              <a:t>, вероватно</a:t>
            </a:r>
            <a:r>
              <a:rPr lang="sr-Cyrl-CS"/>
              <a:t>ћ</a:t>
            </a:r>
            <a:r>
              <a:rPr lang="sr-Latn-CS"/>
              <a:t>а да ће се серије десити је</a:t>
            </a:r>
            <a:endParaRPr lang="sr-Cyrl-CS"/>
          </a:p>
          <a:p>
            <a:pPr>
              <a:lnSpc>
                <a:spcPct val="90000"/>
              </a:lnSpc>
            </a:pPr>
            <a:endParaRPr lang="sr-Cyrl-CS"/>
          </a:p>
          <a:p>
            <a:pPr>
              <a:lnSpc>
                <a:spcPct val="90000"/>
              </a:lnSpc>
            </a:pPr>
            <a:endParaRPr lang="sr-Cyrl-CS"/>
          </a:p>
          <a:p>
            <a:pPr>
              <a:lnSpc>
                <a:spcPct val="90000"/>
              </a:lnSpc>
            </a:pPr>
            <a:r>
              <a:rPr lang="sr-Latn-CS"/>
              <a:t>с обзиром на то да су истраживања независна и да се примењује правило множења </a:t>
            </a:r>
          </a:p>
        </p:txBody>
      </p:sp>
      <p:graphicFrame>
        <p:nvGraphicFramePr>
          <p:cNvPr id="836612" name="Object 4"/>
          <p:cNvGraphicFramePr>
            <a:graphicFrameLocks noChangeAspect="1"/>
          </p:cNvGraphicFramePr>
          <p:nvPr/>
        </p:nvGraphicFramePr>
        <p:xfrm>
          <a:off x="1173163" y="3476625"/>
          <a:ext cx="258445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6612" name="Equation" r:id="rId3" imgW="723586" imgH="228501" progId="Equation.3">
                  <p:embed/>
                </p:oleObj>
              </mc:Choice>
              <mc:Fallback>
                <p:oleObj name="Equation" r:id="rId3" imgW="723586" imgH="228501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3163" y="3476625"/>
                        <a:ext cx="258445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900C7-4C8A-4565-9588-2A35F8DCFC9B}" type="slidenum">
              <a:rPr lang="en-US"/>
              <a:pPr/>
              <a:t>16</a:t>
            </a:fld>
            <a:endParaRPr lang="en-US"/>
          </a:p>
        </p:txBody>
      </p:sp>
      <p:sp>
        <p:nvSpPr>
          <p:cNvPr id="838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Биномна расподела</a:t>
            </a:r>
            <a:endParaRPr lang="sr-Latn-CS"/>
          </a:p>
        </p:txBody>
      </p:sp>
      <p:sp>
        <p:nvSpPr>
          <p:cNvPr id="83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600"/>
              <a:t>Број </a:t>
            </a:r>
            <a:r>
              <a:rPr lang="sr-Cyrl-CS" sz="2600"/>
              <a:t>начина </a:t>
            </a:r>
            <a:r>
              <a:rPr lang="sr-Latn-CS" sz="2600"/>
              <a:t>у којима </a:t>
            </a:r>
            <a:r>
              <a:rPr lang="sr-Latn-CS" sz="2600" i="1"/>
              <a:t>r</a:t>
            </a:r>
            <a:r>
              <a:rPr lang="sr-Latn-CS" sz="2600"/>
              <a:t> ствари могу бити изабране из </a:t>
            </a:r>
            <a:r>
              <a:rPr lang="sr-Latn-CS" sz="2600" i="1"/>
              <a:t>n </a:t>
            </a:r>
            <a:r>
              <a:rPr lang="sr-Latn-CS" sz="2600"/>
              <a:t>ствари је</a:t>
            </a:r>
            <a:endParaRPr lang="sr-Cyrl-CS" sz="2600"/>
          </a:p>
          <a:p>
            <a:pPr>
              <a:lnSpc>
                <a:spcPct val="90000"/>
              </a:lnSpc>
            </a:pPr>
            <a:endParaRPr lang="sr-Cyrl-CS" sz="2600"/>
          </a:p>
          <a:p>
            <a:pPr>
              <a:lnSpc>
                <a:spcPct val="90000"/>
              </a:lnSpc>
            </a:pPr>
            <a:endParaRPr lang="sr-Cyrl-CS" sz="2600"/>
          </a:p>
          <a:p>
            <a:pPr>
              <a:lnSpc>
                <a:spcPct val="90000"/>
              </a:lnSpc>
            </a:pPr>
            <a:r>
              <a:rPr lang="sr-Latn-CS" sz="2600"/>
              <a:t>Само се једна комбинација може десити у једном временском периоду, па имам</a:t>
            </a:r>
            <a:r>
              <a:rPr lang="sr-Cyrl-CS" sz="2600"/>
              <a:t>о</a:t>
            </a:r>
          </a:p>
          <a:p>
            <a:pPr>
              <a:lnSpc>
                <a:spcPct val="90000"/>
              </a:lnSpc>
            </a:pPr>
            <a:endParaRPr lang="sr-Cyrl-CS" sz="2600"/>
          </a:p>
          <a:p>
            <a:pPr>
              <a:lnSpc>
                <a:spcPct val="90000"/>
              </a:lnSpc>
            </a:pPr>
            <a:endParaRPr lang="sr-Cyrl-CS" sz="2600"/>
          </a:p>
          <a:p>
            <a:pPr>
              <a:lnSpc>
                <a:spcPct val="90000"/>
              </a:lnSpc>
            </a:pPr>
            <a:r>
              <a:rPr lang="sr-Cyrl-CS" sz="2600"/>
              <a:t>начина </a:t>
            </a:r>
            <a:r>
              <a:rPr lang="sr-Latn-CS" sz="2600"/>
              <a:t>који међусобно искључују да се десе </a:t>
            </a:r>
            <a:r>
              <a:rPr lang="sr-Latn-CS" sz="2600" i="1"/>
              <a:t>r</a:t>
            </a:r>
            <a:r>
              <a:rPr lang="sr-Latn-CS" sz="2600"/>
              <a:t> успеси, сваки са вероватноћом </a:t>
            </a:r>
            <a:endParaRPr lang="sr-Cyrl-CS" sz="2600"/>
          </a:p>
          <a:p>
            <a:pPr>
              <a:lnSpc>
                <a:spcPct val="90000"/>
              </a:lnSpc>
            </a:pPr>
            <a:endParaRPr lang="sr-Latn-CS" sz="2600"/>
          </a:p>
        </p:txBody>
      </p:sp>
      <p:sp>
        <p:nvSpPr>
          <p:cNvPr id="8386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38661" name="Object 5"/>
          <p:cNvGraphicFramePr>
            <a:graphicFrameLocks noChangeAspect="1"/>
          </p:cNvGraphicFramePr>
          <p:nvPr/>
        </p:nvGraphicFramePr>
        <p:xfrm>
          <a:off x="1069975" y="2193925"/>
          <a:ext cx="1216025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8661" name="Equation" r:id="rId3" imgW="482391" imgH="368140" progId="Equation.3">
                  <p:embed/>
                </p:oleObj>
              </mc:Choice>
              <mc:Fallback>
                <p:oleObj name="Equation" r:id="rId3" imgW="482391" imgH="3681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9975" y="2193925"/>
                        <a:ext cx="1216025" cy="928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866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38663" name="Object 7"/>
          <p:cNvGraphicFramePr>
            <a:graphicFrameLocks noChangeAspect="1"/>
          </p:cNvGraphicFramePr>
          <p:nvPr/>
        </p:nvGraphicFramePr>
        <p:xfrm>
          <a:off x="1109663" y="3924300"/>
          <a:ext cx="1216025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8663" name="Equation" r:id="rId5" imgW="482391" imgH="368140" progId="Equation.3">
                  <p:embed/>
                </p:oleObj>
              </mc:Choice>
              <mc:Fallback>
                <p:oleObj name="Equation" r:id="rId5" imgW="482391" imgH="3681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9663" y="3924300"/>
                        <a:ext cx="1216025" cy="93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8664" name="Rectangle 8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38665" name="Object 9"/>
          <p:cNvGraphicFramePr>
            <a:graphicFrameLocks noChangeAspect="1"/>
          </p:cNvGraphicFramePr>
          <p:nvPr/>
        </p:nvGraphicFramePr>
        <p:xfrm>
          <a:off x="1030288" y="5691188"/>
          <a:ext cx="20510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8665" name="Equation" r:id="rId7" imgW="723586" imgH="228501" progId="Equation.3">
                  <p:embed/>
                </p:oleObj>
              </mc:Choice>
              <mc:Fallback>
                <p:oleObj name="Equation" r:id="rId7" imgW="723586" imgH="228501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0288" y="5691188"/>
                        <a:ext cx="205105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657A2-87E9-4334-87E0-F78F9F95BD23}" type="slidenum">
              <a:rPr lang="en-US"/>
              <a:pPr/>
              <a:t>17</a:t>
            </a:fld>
            <a:endParaRPr lang="en-US"/>
          </a:p>
        </p:txBody>
      </p:sp>
      <p:sp>
        <p:nvSpPr>
          <p:cNvPr id="84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Биномна расподела</a:t>
            </a:r>
            <a:endParaRPr lang="sr-Latn-CS"/>
          </a:p>
        </p:txBody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Вероватноћа да имамо </a:t>
            </a:r>
            <a:r>
              <a:rPr lang="sr-Latn-CS" i="1"/>
              <a:t>r</a:t>
            </a:r>
            <a:r>
              <a:rPr lang="sr-Latn-CS"/>
              <a:t> успехе </a:t>
            </a:r>
            <a:r>
              <a:rPr lang="sr-Cyrl-CS"/>
              <a:t>је </a:t>
            </a:r>
            <a:r>
              <a:rPr lang="sr-Latn-CS"/>
              <a:t>сум</a:t>
            </a:r>
            <a:r>
              <a:rPr lang="sr-Cyrl-CS"/>
              <a:t>а </a:t>
            </a:r>
            <a:r>
              <a:rPr lang="sr-Latn-CS"/>
              <a:t>ових</a:t>
            </a:r>
            <a:r>
              <a:rPr lang="sr-Cyrl-CS"/>
              <a:t> </a:t>
            </a:r>
          </a:p>
          <a:p>
            <a:endParaRPr lang="sr-Cyrl-CS"/>
          </a:p>
          <a:p>
            <a:endParaRPr lang="sr-Cyrl-CS"/>
          </a:p>
          <a:p>
            <a:r>
              <a:rPr lang="sr-Latn-CS"/>
              <a:t>вероватноћа, што нам даје </a:t>
            </a:r>
            <a:r>
              <a:rPr lang="sr-Cyrl-CS"/>
              <a:t>претходна формула</a:t>
            </a:r>
            <a:endParaRPr lang="sr-Latn-CS"/>
          </a:p>
        </p:txBody>
      </p:sp>
      <p:sp>
        <p:nvSpPr>
          <p:cNvPr id="8407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40709" name="Object 5"/>
          <p:cNvGraphicFramePr>
            <a:graphicFrameLocks noChangeAspect="1"/>
          </p:cNvGraphicFramePr>
          <p:nvPr/>
        </p:nvGraphicFramePr>
        <p:xfrm>
          <a:off x="1214438" y="2487613"/>
          <a:ext cx="1676400" cy="1281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709" name="Equation" r:id="rId3" imgW="482391" imgH="368140" progId="Equation.3">
                  <p:embed/>
                </p:oleObj>
              </mc:Choice>
              <mc:Fallback>
                <p:oleObj name="Equation" r:id="rId3" imgW="482391" imgH="3681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38" y="2487613"/>
                        <a:ext cx="1676400" cy="1281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76E0-7C78-41B6-9DDB-3B85F63AEFED}" type="slidenum">
              <a:rPr lang="en-US"/>
              <a:pPr/>
              <a:t>18</a:t>
            </a:fld>
            <a:endParaRPr lang="en-US"/>
          </a:p>
        </p:txBody>
      </p:sp>
      <p:sp>
        <p:nvSpPr>
          <p:cNvPr id="84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200"/>
              <a:t>Биномна расподела са различитим </a:t>
            </a:r>
            <a:r>
              <a:rPr lang="sr-Latn-CS" sz="3200" i="1"/>
              <a:t>n</a:t>
            </a:r>
            <a:r>
              <a:rPr lang="sr-Latn-CS" sz="3200"/>
              <a:t>,  </a:t>
            </a:r>
            <a:r>
              <a:rPr lang="sr-Latn-CS" sz="3200" i="1"/>
              <a:t>p</a:t>
            </a:r>
            <a:r>
              <a:rPr lang="sr-Latn-CS" sz="3200"/>
              <a:t> = 0.3</a:t>
            </a:r>
          </a:p>
        </p:txBody>
      </p:sp>
      <p:sp>
        <p:nvSpPr>
          <p:cNvPr id="84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42756" name="Picture 4" descr="Slika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1789113"/>
            <a:ext cx="8934450" cy="430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F454B-7550-40B6-9362-FDF8D79366BD}" type="slidenum">
              <a:rPr lang="en-US"/>
              <a:pPr/>
              <a:t>19</a:t>
            </a:fld>
            <a:endParaRPr lang="en-US"/>
          </a:p>
        </p:txBody>
      </p:sp>
      <p:sp>
        <p:nvSpPr>
          <p:cNvPr id="844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Биномна расподела</a:t>
            </a:r>
            <a:endParaRPr lang="sr-Latn-CS"/>
          </a:p>
        </p:txBody>
      </p:sp>
      <p:sp>
        <p:nvSpPr>
          <p:cNvPr id="84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В</a:t>
            </a:r>
            <a:r>
              <a:rPr lang="sr-Latn-CS"/>
              <a:t>ероватноћа за две главе (r</a:t>
            </a:r>
            <a:r>
              <a:rPr lang="sr-Cyrl-CS"/>
              <a:t>=2</a:t>
            </a:r>
            <a:r>
              <a:rPr lang="sr-Latn-CS"/>
              <a:t>) је:</a:t>
            </a:r>
          </a:p>
          <a:p>
            <a:endParaRPr lang="sr-Latn-CS"/>
          </a:p>
          <a:p>
            <a:endParaRPr lang="sr-Latn-CS"/>
          </a:p>
          <a:p>
            <a:r>
              <a:rPr lang="sr-Latn-CS"/>
              <a:t>0! = 1, и било </a:t>
            </a:r>
            <a:r>
              <a:rPr lang="sr-Cyrl-CS"/>
              <a:t>ш</a:t>
            </a:r>
            <a:r>
              <a:rPr lang="sr-Latn-CS"/>
              <a:t>та </a:t>
            </a:r>
            <a:r>
              <a:rPr lang="sr-Cyrl-CS"/>
              <a:t>степеновано на</a:t>
            </a:r>
            <a:r>
              <a:rPr lang="sr-Latn-CS"/>
              <a:t> 0 је 1. </a:t>
            </a:r>
          </a:p>
          <a:p>
            <a:r>
              <a:rPr lang="sr-Cyrl-CS"/>
              <a:t>За </a:t>
            </a:r>
            <a:r>
              <a:rPr lang="sr-Latn-CS" i="1"/>
              <a:t>r</a:t>
            </a:r>
            <a:r>
              <a:rPr lang="sr-Latn-CS"/>
              <a:t> = 1 </a:t>
            </a:r>
            <a:r>
              <a:rPr lang="sr-Cyrl-CS"/>
              <a:t>и </a:t>
            </a:r>
            <a:r>
              <a:rPr lang="sr-Latn-CS" i="1"/>
              <a:t>r</a:t>
            </a:r>
            <a:r>
              <a:rPr lang="sr-Latn-CS"/>
              <a:t> = 0</a:t>
            </a:r>
          </a:p>
        </p:txBody>
      </p:sp>
      <p:sp>
        <p:nvSpPr>
          <p:cNvPr id="844804" name="Rectangle 4"/>
          <p:cNvSpPr>
            <a:spLocks noChangeArrowheads="1"/>
          </p:cNvSpPr>
          <p:nvPr/>
        </p:nvSpPr>
        <p:spPr bwMode="auto">
          <a:xfrm>
            <a:off x="0" y="3243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44805" name="Object 5"/>
          <p:cNvGraphicFramePr>
            <a:graphicFrameLocks noChangeAspect="1"/>
          </p:cNvGraphicFramePr>
          <p:nvPr/>
        </p:nvGraphicFramePr>
        <p:xfrm>
          <a:off x="22225" y="2343150"/>
          <a:ext cx="9121775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805" name="Equation" r:id="rId3" imgW="4610100" imgH="368300" progId="Equation.3">
                  <p:embed/>
                </p:oleObj>
              </mc:Choice>
              <mc:Fallback>
                <p:oleObj name="Equation" r:id="rId3" imgW="4610100" imgH="3683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25" y="2343150"/>
                        <a:ext cx="9121775" cy="736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44806" name="Rectangle 6"/>
          <p:cNvSpPr>
            <a:spLocks noChangeArrowheads="1"/>
          </p:cNvSpPr>
          <p:nvPr/>
        </p:nvSpPr>
        <p:spPr bwMode="auto">
          <a:xfrm>
            <a:off x="0" y="32527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44807" name="Object 7"/>
          <p:cNvGraphicFramePr>
            <a:graphicFrameLocks noChangeAspect="1"/>
          </p:cNvGraphicFramePr>
          <p:nvPr/>
        </p:nvGraphicFramePr>
        <p:xfrm>
          <a:off x="862013" y="4533900"/>
          <a:ext cx="7943850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807" name="Equation" r:id="rId5" imgW="3073400" imgH="342900" progId="Equation.3">
                  <p:embed/>
                </p:oleObj>
              </mc:Choice>
              <mc:Fallback>
                <p:oleObj name="Equation" r:id="rId5" imgW="3073400" imgH="3429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013" y="4533900"/>
                        <a:ext cx="7943850" cy="912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44808" name="Rectangle 8"/>
          <p:cNvSpPr>
            <a:spLocks noChangeArrowheads="1"/>
          </p:cNvSpPr>
          <p:nvPr/>
        </p:nvSpPr>
        <p:spPr bwMode="auto">
          <a:xfrm>
            <a:off x="0" y="32527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44809" name="Object 9"/>
          <p:cNvGraphicFramePr>
            <a:graphicFrameLocks noChangeAspect="1"/>
          </p:cNvGraphicFramePr>
          <p:nvPr/>
        </p:nvGraphicFramePr>
        <p:xfrm>
          <a:off x="863600" y="5486400"/>
          <a:ext cx="7915275" cy="88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809" name="Equation" r:id="rId7" imgW="3149600" imgH="342900" progId="Equation.3">
                  <p:embed/>
                </p:oleObj>
              </mc:Choice>
              <mc:Fallback>
                <p:oleObj name="Equation" r:id="rId7" imgW="3149600" imgH="3429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600" y="5486400"/>
                        <a:ext cx="7915275" cy="887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A196-EBEF-457A-B721-7111DD80ABD0}" type="slidenum">
              <a:rPr lang="en-US"/>
              <a:pPr/>
              <a:t>2</a:t>
            </a:fld>
            <a:endParaRPr lang="en-US"/>
          </a:p>
        </p:txBody>
      </p:sp>
      <p:sp>
        <p:nvSpPr>
          <p:cNvPr id="809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Вероватноћа</a:t>
            </a:r>
            <a:endParaRPr lang="sr-Latn-CS"/>
          </a:p>
        </p:txBody>
      </p:sp>
      <p:sp>
        <p:nvSpPr>
          <p:cNvPr id="80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800"/>
              <a:t>Податке из узорка користимо да донесемо закључке о популацији из које је узет узорак</a:t>
            </a:r>
          </a:p>
          <a:p>
            <a:pPr>
              <a:lnSpc>
                <a:spcPct val="90000"/>
              </a:lnSpc>
            </a:pPr>
            <a:r>
              <a:rPr lang="sr-Cyrl-CS" sz="2800"/>
              <a:t>На</a:t>
            </a:r>
            <a:r>
              <a:rPr lang="sr-Latn-CS" sz="2800"/>
              <a:t> клиничком истраживању мо</a:t>
            </a:r>
            <a:r>
              <a:rPr lang="sr-Cyrl-CS" sz="2800"/>
              <a:t>ж</a:t>
            </a:r>
            <a:r>
              <a:rPr lang="sr-Latn-CS" sz="2800"/>
              <a:t>емо запазити </a:t>
            </a:r>
          </a:p>
          <a:p>
            <a:pPr lvl="1">
              <a:lnSpc>
                <a:spcPct val="90000"/>
              </a:lnSpc>
            </a:pPr>
            <a:r>
              <a:rPr lang="sr-Latn-CS" sz="2400"/>
              <a:t>да одређени број пацијената који су добили нови третман, боље реагује од пацијената који су добили стари третман</a:t>
            </a:r>
          </a:p>
          <a:p>
            <a:pPr lvl="1">
              <a:lnSpc>
                <a:spcPct val="90000"/>
              </a:lnSpc>
            </a:pPr>
            <a:r>
              <a:rPr lang="sr-Cyrl-CS" sz="2400"/>
              <a:t>ж</a:t>
            </a:r>
            <a:r>
              <a:rPr lang="sr-Latn-CS" sz="2400"/>
              <a:t>елимо да знамо да ли </a:t>
            </a:r>
            <a:r>
              <a:rPr lang="sr-Cyrl-CS" sz="2400"/>
              <a:t>ћ</a:t>
            </a:r>
            <a:r>
              <a:rPr lang="sr-Latn-CS" sz="2400"/>
              <a:t>е напредак бити уочљив код целе групе пацијената, и ако је тако, колико велик</a:t>
            </a:r>
            <a:r>
              <a:rPr lang="sr-Cyrl-CS" sz="2400"/>
              <a:t>и </a:t>
            </a:r>
            <a:r>
              <a:rPr lang="sr-Latn-CS" sz="2400"/>
              <a:t>би он могао бити</a:t>
            </a:r>
          </a:p>
          <a:p>
            <a:pPr>
              <a:lnSpc>
                <a:spcPct val="90000"/>
              </a:lnSpc>
            </a:pPr>
            <a:r>
              <a:rPr lang="sr-Latn-CS" sz="2800"/>
              <a:t>Теорија вероватноће нам омогућава да повежемо узорке и популацију, и да донесемо закључке о популацији на основу узорака</a:t>
            </a:r>
          </a:p>
        </p:txBody>
      </p:sp>
    </p:spTree>
  </p:cSld>
  <p:clrMapOvr>
    <a:masterClrMapping/>
  </p:clrMapOvr>
  <p:transition advTm="46519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14939-638E-4053-BC91-BA8105367353}" type="slidenum">
              <a:rPr lang="en-US"/>
              <a:pPr/>
              <a:t>20</a:t>
            </a:fld>
            <a:endParaRPr lang="en-US"/>
          </a:p>
        </p:txBody>
      </p:sp>
      <p:sp>
        <p:nvSpPr>
          <p:cNvPr id="84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Средина и варијанса</a:t>
            </a:r>
            <a:r>
              <a:rPr lang="sr-Latn-CS" sz="3600"/>
              <a:t> (</a:t>
            </a:r>
            <a:r>
              <a:rPr lang="en-GB" sz="3600"/>
              <a:t>М</a:t>
            </a:r>
            <a:r>
              <a:rPr lang="sr-Latn-CS" sz="3600"/>
              <a:t>ean and variance)</a:t>
            </a:r>
          </a:p>
        </p:txBody>
      </p:sp>
      <p:sp>
        <p:nvSpPr>
          <p:cNvPr id="84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Средина </a:t>
            </a:r>
            <a:r>
              <a:rPr lang="sr-Latn-CS"/>
              <a:t>је просечна вредност случајне променљиве у дужем временском периоду</a:t>
            </a:r>
            <a:endParaRPr lang="sr-Cyrl-CS"/>
          </a:p>
          <a:p>
            <a:r>
              <a:rPr lang="sr-Latn-CS"/>
              <a:t>Она се такође зове очекивана вредност</a:t>
            </a:r>
            <a:r>
              <a:rPr lang="sr-Cyrl-CS"/>
              <a:t> (</a:t>
            </a:r>
            <a:r>
              <a:rPr lang="sr-Latn-CS" i="1"/>
              <a:t>expected value</a:t>
            </a:r>
            <a:r>
              <a:rPr lang="sr-Cyrl-CS"/>
              <a:t>) </a:t>
            </a:r>
            <a:r>
              <a:rPr lang="sr-Latn-CS"/>
              <a:t>или очекивање</a:t>
            </a:r>
            <a:r>
              <a:rPr lang="sr-Cyrl-CS"/>
              <a:t> (</a:t>
            </a:r>
            <a:r>
              <a:rPr lang="sr-Latn-CS" i="1"/>
              <a:t>expectation</a:t>
            </a:r>
            <a:r>
              <a:rPr lang="sr-Cyrl-CS"/>
              <a:t>)</a:t>
            </a:r>
          </a:p>
          <a:p>
            <a:r>
              <a:rPr lang="sr-Cyrl-CS"/>
              <a:t>О</a:t>
            </a:r>
            <a:r>
              <a:rPr lang="sr-Latn-CS"/>
              <a:t>чекивање случајне променљиве X се обично означава са Е(X)</a:t>
            </a:r>
            <a:endParaRPr lang="sr-Cyrl-CS"/>
          </a:p>
        </p:txBody>
      </p:sp>
    </p:spTree>
  </p:cSld>
  <p:clrMapOvr>
    <a:masterClrMapping/>
  </p:clrMapOvr>
  <p:transition advTm="46519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2E447-A16C-4D83-A6BD-A6A38E7B7E62}" type="slidenum">
              <a:rPr lang="en-US"/>
              <a:pPr/>
              <a:t>21</a:t>
            </a:fld>
            <a:endParaRPr lang="en-US"/>
          </a:p>
        </p:txBody>
      </p:sp>
      <p:sp>
        <p:nvSpPr>
          <p:cNvPr id="848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Средина и варијанса</a:t>
            </a:r>
            <a:endParaRPr lang="sr-Latn-CS"/>
          </a:p>
        </p:txBody>
      </p:sp>
      <p:sp>
        <p:nvSpPr>
          <p:cNvPr id="84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600"/>
              <a:t>Р</a:t>
            </a:r>
            <a:r>
              <a:rPr lang="sr-Latn-CS" sz="2600"/>
              <a:t>азмотримо број глава у бацању два новчића</a:t>
            </a:r>
            <a:endParaRPr lang="sr-Cyrl-CS" sz="2600"/>
          </a:p>
          <a:p>
            <a:r>
              <a:rPr lang="sr-Latn-CS" sz="2600"/>
              <a:t>Добијемо 0 глава у 1/4 парова новчића, тј. са вероватноћом 1/4</a:t>
            </a:r>
            <a:endParaRPr lang="sr-Cyrl-CS" sz="2600"/>
          </a:p>
          <a:p>
            <a:r>
              <a:rPr lang="sr-Latn-CS" sz="2600"/>
              <a:t>Добијамо 1 главу у 1/2 парова новчића, </a:t>
            </a:r>
            <a:r>
              <a:rPr lang="sr-Cyrl-CS" sz="2600"/>
              <a:t>и </a:t>
            </a:r>
            <a:r>
              <a:rPr lang="sr-Latn-CS" sz="2600"/>
              <a:t>2 главе у 1/4 парова</a:t>
            </a:r>
            <a:endParaRPr lang="sr-Cyrl-CS" sz="2600"/>
          </a:p>
          <a:p>
            <a:r>
              <a:rPr lang="sr-Latn-CS" sz="2600"/>
              <a:t>Просечна вредност коју треба да добијемо у дужем временском периоду добија се тако </a:t>
            </a:r>
            <a:r>
              <a:rPr lang="sr-Cyrl-CS" sz="2600"/>
              <a:t>ш</a:t>
            </a:r>
            <a:r>
              <a:rPr lang="sr-Latn-CS" sz="2600"/>
              <a:t>то помножимо сваку вредност </a:t>
            </a:r>
            <a:r>
              <a:rPr lang="sr-Cyrl-CS" sz="2600"/>
              <a:t>са </a:t>
            </a:r>
            <a:r>
              <a:rPr lang="sr-Latn-CS" sz="2600"/>
              <a:t>пропорциј</a:t>
            </a:r>
            <a:r>
              <a:rPr lang="sr-Cyrl-CS" sz="2600"/>
              <a:t>ом </a:t>
            </a:r>
            <a:r>
              <a:rPr lang="sr-Latn-CS" sz="2600"/>
              <a:t>парова у којој се јавља и </a:t>
            </a:r>
            <a:r>
              <a:rPr lang="sr-Cyrl-CS" sz="2600"/>
              <a:t>саберемо их</a:t>
            </a:r>
            <a:r>
              <a:rPr lang="sr-Latn-CS" sz="2600"/>
              <a:t>:</a:t>
            </a:r>
          </a:p>
        </p:txBody>
      </p:sp>
      <p:sp>
        <p:nvSpPr>
          <p:cNvPr id="848900" name="Rectangle 4"/>
          <p:cNvSpPr>
            <a:spLocks noChangeArrowheads="1"/>
          </p:cNvSpPr>
          <p:nvPr/>
        </p:nvSpPr>
        <p:spPr bwMode="auto">
          <a:xfrm>
            <a:off x="0" y="3257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48901" name="Object 5"/>
          <p:cNvGraphicFramePr>
            <a:graphicFrameLocks noChangeAspect="1"/>
          </p:cNvGraphicFramePr>
          <p:nvPr/>
        </p:nvGraphicFramePr>
        <p:xfrm>
          <a:off x="1022350" y="5399088"/>
          <a:ext cx="5359400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8901" name="Equation" r:id="rId3" imgW="1968500" imgH="342900" progId="Equation.3">
                  <p:embed/>
                </p:oleObj>
              </mc:Choice>
              <mc:Fallback>
                <p:oleObj name="Equation" r:id="rId3" imgW="1968500" imgH="3429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5399088"/>
                        <a:ext cx="5359400" cy="931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E78EE-0FB6-45FA-9863-79D1B96F037C}" type="slidenum">
              <a:rPr lang="en-US"/>
              <a:pPr/>
              <a:t>22</a:t>
            </a:fld>
            <a:endParaRPr lang="en-US"/>
          </a:p>
        </p:txBody>
      </p:sp>
      <p:sp>
        <p:nvSpPr>
          <p:cNvPr id="850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Средина и варијанса</a:t>
            </a:r>
            <a:endParaRPr lang="sr-Latn-CS"/>
          </a:p>
        </p:txBody>
      </p:sp>
      <p:sp>
        <p:nvSpPr>
          <p:cNvPr id="850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800"/>
              <a:t>Aко наставимо да бацамо новчиће, просечан број глава по пару би био 1</a:t>
            </a:r>
            <a:endParaRPr lang="sr-Cyrl-CS" sz="2800"/>
          </a:p>
          <a:p>
            <a:r>
              <a:rPr lang="sr-Latn-CS" sz="2800"/>
              <a:t>Стога за сваку случајну променљиву која </a:t>
            </a:r>
            <a:r>
              <a:rPr lang="sr-Cyrl-CS" sz="2800"/>
              <a:t>узима дискретне </a:t>
            </a:r>
            <a:r>
              <a:rPr lang="sr-Latn-CS" sz="2800"/>
              <a:t>вреднос</a:t>
            </a:r>
            <a:r>
              <a:rPr lang="sr-Cyrl-CS" sz="2800"/>
              <a:t>т</a:t>
            </a:r>
            <a:r>
              <a:rPr lang="sr-Latn-CS" sz="2800"/>
              <a:t>и сред</a:t>
            </a:r>
            <a:r>
              <a:rPr lang="sr-Cyrl-CS" sz="2800"/>
              <a:t>ине</a:t>
            </a:r>
            <a:r>
              <a:rPr lang="sr-Latn-CS" sz="2800"/>
              <a:t>, </a:t>
            </a:r>
            <a:endParaRPr lang="sr-Cyrl-CS" sz="2800"/>
          </a:p>
          <a:p>
            <a:pPr lvl="1"/>
            <a:r>
              <a:rPr lang="sr-Latn-CS" sz="2400"/>
              <a:t>очекивање или очекивана вредност се налази у сумирању сваке појединачне вредности која је помножена својом вероватноћом</a:t>
            </a:r>
          </a:p>
          <a:p>
            <a:r>
              <a:rPr lang="sr-Cyrl-CS" sz="2800"/>
              <a:t>О</a:t>
            </a:r>
            <a:r>
              <a:rPr lang="sr-Latn-CS" sz="2800"/>
              <a:t>чекивана вредност случајне променљиве не мора да буде вредност коју та променљива може да добије</a:t>
            </a:r>
          </a:p>
        </p:txBody>
      </p:sp>
    </p:spTree>
  </p:cSld>
  <p:clrMapOvr>
    <a:masterClrMapping/>
  </p:clrMapOvr>
  <p:transition advTm="46519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3EBE9-E7B0-44BE-8E33-1795EBC989A0}" type="slidenum">
              <a:rPr lang="en-US"/>
              <a:pPr/>
              <a:t>23</a:t>
            </a:fld>
            <a:endParaRPr lang="en-US"/>
          </a:p>
        </p:txBody>
      </p:sp>
      <p:sp>
        <p:nvSpPr>
          <p:cNvPr id="852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Средина и варијанса</a:t>
            </a:r>
            <a:endParaRPr lang="sr-Latn-CS"/>
          </a:p>
        </p:txBody>
      </p:sp>
      <p:sp>
        <p:nvSpPr>
          <p:cNvPr id="85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/>
              <a:t>Варијанса случајне променљиве је просечн</a:t>
            </a:r>
            <a:r>
              <a:rPr lang="sr-Cyrl-CS"/>
              <a:t>а </a:t>
            </a:r>
            <a:r>
              <a:rPr lang="sr-Latn-CS"/>
              <a:t>разлик</a:t>
            </a:r>
            <a:r>
              <a:rPr lang="sr-Cyrl-CS"/>
              <a:t>а</a:t>
            </a:r>
            <a:r>
              <a:rPr lang="sr-Latn-CS"/>
              <a:t> на квадрат од средине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sr-Latn-CS"/>
              <a:t>За број глава у бацању два новчића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sr-Latn-CS"/>
              <a:t>0 је 1 јединица </a:t>
            </a:r>
            <a:r>
              <a:rPr lang="sr-Cyrl-CS"/>
              <a:t>од средине </a:t>
            </a:r>
            <a:r>
              <a:rPr lang="sr-Latn-CS"/>
              <a:t>и јавља се код 1/</a:t>
            </a:r>
            <a:r>
              <a:rPr lang="sr-Cyrl-CS"/>
              <a:t>4 </a:t>
            </a:r>
            <a:r>
              <a:rPr lang="sr-Latn-CS"/>
              <a:t>парова новчића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sr-Latn-CS"/>
              <a:t>1 је </a:t>
            </a:r>
            <a:r>
              <a:rPr lang="sr-Cyrl-CS"/>
              <a:t>1 </a:t>
            </a:r>
            <a:r>
              <a:rPr lang="sr-Latn-CS"/>
              <a:t>јединица </a:t>
            </a:r>
            <a:r>
              <a:rPr lang="sr-Cyrl-CS"/>
              <a:t>од средине </a:t>
            </a:r>
            <a:r>
              <a:rPr lang="sr-Latn-CS"/>
              <a:t>и јавља се код 1/</a:t>
            </a:r>
            <a:r>
              <a:rPr lang="sr-Cyrl-CS"/>
              <a:t>2 </a:t>
            </a:r>
            <a:r>
              <a:rPr lang="sr-Latn-CS"/>
              <a:t>парова и 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sr-Latn-CS"/>
              <a:t>2 је</a:t>
            </a:r>
            <a:r>
              <a:rPr lang="sr-Cyrl-CS"/>
              <a:t> </a:t>
            </a:r>
            <a:r>
              <a:rPr lang="sr-Latn-CS"/>
              <a:t>1 јединица </a:t>
            </a:r>
            <a:r>
              <a:rPr lang="sr-Cyrl-CS"/>
              <a:t>од средине </a:t>
            </a:r>
            <a:r>
              <a:rPr lang="sr-Latn-CS"/>
              <a:t>и јавља се код 1/</a:t>
            </a:r>
            <a:r>
              <a:rPr lang="sr-Cyrl-CS"/>
              <a:t>4 </a:t>
            </a:r>
            <a:r>
              <a:rPr lang="sr-Latn-CS"/>
              <a:t>парова, тј. са вероватноћом</a:t>
            </a:r>
            <a:r>
              <a:rPr lang="sr-Cyrl-CS"/>
              <a:t> </a:t>
            </a:r>
            <a:r>
              <a:rPr lang="sr-Latn-CS"/>
              <a:t>1/</a:t>
            </a:r>
            <a:r>
              <a:rPr lang="sr-Cyrl-CS"/>
              <a:t>4</a:t>
            </a:r>
            <a:endParaRPr lang="sr-Latn-CS"/>
          </a:p>
        </p:txBody>
      </p:sp>
    </p:spTree>
  </p:cSld>
  <p:clrMapOvr>
    <a:masterClrMapping/>
  </p:clrMapOvr>
  <p:transition advTm="46519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8E28B-C27C-49C3-B522-860AD5401343}" type="slidenum">
              <a:rPr lang="en-US"/>
              <a:pPr/>
              <a:t>24</a:t>
            </a:fld>
            <a:endParaRPr lang="en-US"/>
          </a:p>
        </p:txBody>
      </p:sp>
      <p:sp>
        <p:nvSpPr>
          <p:cNvPr id="85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Средина и варијанса</a:t>
            </a:r>
            <a:endParaRPr lang="sr-Latn-CS"/>
          </a:p>
        </p:txBody>
      </p:sp>
      <p:sp>
        <p:nvSpPr>
          <p:cNvPr id="85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800"/>
              <a:t>Варијанса се налази у квадрирању тих разлика, множећи их пропорци</a:t>
            </a:r>
            <a:r>
              <a:rPr lang="sr-Cyrl-CS" sz="2800"/>
              <a:t>ј</a:t>
            </a:r>
            <a:r>
              <a:rPr lang="sr-Latn-CS" sz="2800"/>
              <a:t>ом броја пута у којима </a:t>
            </a:r>
            <a:r>
              <a:rPr lang="sr-Cyrl-CS" sz="2800"/>
              <a:t>ћ</a:t>
            </a:r>
            <a:r>
              <a:rPr lang="sr-Latn-CS" sz="2800"/>
              <a:t>е се десити разлика (вероватноћ</a:t>
            </a:r>
            <a:r>
              <a:rPr lang="sr-Cyrl-CS" sz="2800"/>
              <a:t>ом</a:t>
            </a:r>
            <a:r>
              <a:rPr lang="sr-Latn-CS" sz="2800"/>
              <a:t>) и </a:t>
            </a:r>
            <a:r>
              <a:rPr lang="sr-Cyrl-CS" sz="2800"/>
              <a:t>сабирањем</a:t>
            </a:r>
            <a:r>
              <a:rPr lang="sr-Latn-CS" sz="2800"/>
              <a:t>:</a:t>
            </a:r>
            <a:endParaRPr lang="sr-Cyrl-CS" sz="2800"/>
          </a:p>
          <a:p>
            <a:endParaRPr lang="sr-Cyrl-CS" sz="2800"/>
          </a:p>
          <a:p>
            <a:endParaRPr lang="sr-Cyrl-CS" sz="2800"/>
          </a:p>
          <a:p>
            <a:r>
              <a:rPr lang="sr-Cyrl-CS" sz="2800"/>
              <a:t>В</a:t>
            </a:r>
            <a:r>
              <a:rPr lang="sr-Latn-CS" sz="2800"/>
              <a:t>аријансу случајне променљиве X са VАR(X)</a:t>
            </a:r>
          </a:p>
        </p:txBody>
      </p:sp>
      <p:sp>
        <p:nvSpPr>
          <p:cNvPr id="855044" name="Rectangle 4"/>
          <p:cNvSpPr>
            <a:spLocks noChangeArrowheads="1"/>
          </p:cNvSpPr>
          <p:nvPr/>
        </p:nvSpPr>
        <p:spPr bwMode="auto">
          <a:xfrm>
            <a:off x="0" y="32527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55045" name="Object 5"/>
          <p:cNvGraphicFramePr>
            <a:graphicFrameLocks noChangeAspect="1"/>
          </p:cNvGraphicFramePr>
          <p:nvPr/>
        </p:nvGraphicFramePr>
        <p:xfrm>
          <a:off x="142875" y="3419475"/>
          <a:ext cx="8867775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045" name="Equation" r:id="rId3" imgW="4521200" imgH="342900" progId="Equation.3">
                  <p:embed/>
                </p:oleObj>
              </mc:Choice>
              <mc:Fallback>
                <p:oleObj name="Equation" r:id="rId3" imgW="4521200" imgH="3429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5" y="3419475"/>
                        <a:ext cx="8867775" cy="69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5046" name="Rectangle 6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55047" name="Object 7"/>
          <p:cNvGraphicFramePr>
            <a:graphicFrameLocks noChangeAspect="1"/>
          </p:cNvGraphicFramePr>
          <p:nvPr/>
        </p:nvGraphicFramePr>
        <p:xfrm>
          <a:off x="1216025" y="4973638"/>
          <a:ext cx="3838575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047" name="Equation" r:id="rId5" imgW="1358310" imgH="215806" progId="Equation.3">
                  <p:embed/>
                </p:oleObj>
              </mc:Choice>
              <mc:Fallback>
                <p:oleObj name="Equation" r:id="rId5" imgW="1358310" imgH="215806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6025" y="4973638"/>
                        <a:ext cx="3838575" cy="617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70989-570D-401B-8821-30F344DA0A96}" type="slidenum">
              <a:rPr lang="en-US"/>
              <a:pPr/>
              <a:t>25</a:t>
            </a:fld>
            <a:endParaRPr lang="en-US"/>
          </a:p>
        </p:txBody>
      </p:sp>
      <p:sp>
        <p:nvSpPr>
          <p:cNvPr id="857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Средина и варијанса</a:t>
            </a:r>
            <a:endParaRPr lang="sr-Latn-CS"/>
          </a:p>
        </p:txBody>
      </p:sp>
      <p:sp>
        <p:nvSpPr>
          <p:cNvPr id="85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sr-Latn-CS"/>
              <a:t>Kвадратни корен варијансе је стандардн</a:t>
            </a:r>
            <a:r>
              <a:rPr lang="sr-Cyrl-CS"/>
              <a:t>о </a:t>
            </a:r>
            <a:r>
              <a:rPr lang="sr-Latn-CS"/>
              <a:t>одступање случајне променљиве или расподеле</a:t>
            </a:r>
            <a:endParaRPr lang="sr-Cyrl-CS"/>
          </a:p>
          <a:p>
            <a:pPr>
              <a:lnSpc>
                <a:spcPct val="95000"/>
              </a:lnSpc>
            </a:pPr>
            <a:r>
              <a:rPr lang="sr-Cyrl-CS"/>
              <a:t>Г</a:t>
            </a:r>
            <a:r>
              <a:rPr lang="sr-Latn-CS"/>
              <a:t>рчко слово µ, које се изговара ''м</a:t>
            </a:r>
            <a:r>
              <a:rPr lang="sr-Cyrl-CS"/>
              <a:t>и</a:t>
            </a:r>
            <a:r>
              <a:rPr lang="sr-Latn-CS"/>
              <a:t>'', </a:t>
            </a:r>
            <a:r>
              <a:rPr lang="sr-Cyrl-CS"/>
              <a:t>користимо </a:t>
            </a:r>
            <a:r>
              <a:rPr lang="sr-Latn-CS"/>
              <a:t>за </a:t>
            </a:r>
            <a:r>
              <a:rPr lang="sr-Cyrl-CS"/>
              <a:t>средину</a:t>
            </a:r>
          </a:p>
          <a:p>
            <a:pPr>
              <a:lnSpc>
                <a:spcPct val="95000"/>
              </a:lnSpc>
            </a:pPr>
            <a:r>
              <a:rPr lang="sr-Cyrl-CS"/>
              <a:t>Г</a:t>
            </a:r>
            <a:r>
              <a:rPr lang="sr-Latn-CS"/>
              <a:t>рчко слово σ, ''сигма'', </a:t>
            </a:r>
            <a:r>
              <a:rPr lang="sr-Cyrl-CS"/>
              <a:t>користимо </a:t>
            </a:r>
            <a:r>
              <a:rPr lang="sr-Latn-CS"/>
              <a:t>за стандард</a:t>
            </a:r>
            <a:r>
              <a:rPr lang="sr-Cyrl-CS"/>
              <a:t>но одступање </a:t>
            </a:r>
            <a:r>
              <a:rPr lang="sr-Latn-CS"/>
              <a:t>расподеле вероватноће</a:t>
            </a:r>
            <a:endParaRPr lang="sr-Cyrl-CS"/>
          </a:p>
          <a:p>
            <a:pPr>
              <a:lnSpc>
                <a:spcPct val="95000"/>
              </a:lnSpc>
            </a:pPr>
            <a:r>
              <a:rPr lang="sr-Latn-CS"/>
              <a:t>Варијанса је σ</a:t>
            </a:r>
            <a:r>
              <a:rPr lang="sr-Latn-CS" baseline="30000"/>
              <a:t>2</a:t>
            </a:r>
          </a:p>
        </p:txBody>
      </p:sp>
    </p:spTree>
  </p:cSld>
  <p:clrMapOvr>
    <a:masterClrMapping/>
  </p:clrMapOvr>
  <p:transition advTm="46519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620CA-F936-4171-9ABF-C745B941DFDB}" type="slidenum">
              <a:rPr lang="en-US"/>
              <a:pPr/>
              <a:t>26</a:t>
            </a:fld>
            <a:endParaRPr lang="en-US"/>
          </a:p>
        </p:txBody>
      </p:sp>
      <p:sp>
        <p:nvSpPr>
          <p:cNvPr id="85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K</a:t>
            </a:r>
            <a:r>
              <a:rPr lang="en-GB" sz="3600"/>
              <a:t>арактеристике </a:t>
            </a:r>
            <a:r>
              <a:rPr lang="sr-Cyrl-CS" sz="3600"/>
              <a:t>средине </a:t>
            </a:r>
            <a:r>
              <a:rPr lang="en-GB" sz="3600"/>
              <a:t>и варијансе</a:t>
            </a:r>
            <a:endParaRPr lang="sr-Latn-CS" sz="3600"/>
          </a:p>
        </p:txBody>
      </p:sp>
      <p:sp>
        <p:nvSpPr>
          <p:cNvPr id="859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sr-Latn-CS" sz="2200"/>
              <a:t>Aко додамо константу случајној променљивој, нова променљива настала на тај начин има </a:t>
            </a:r>
            <a:r>
              <a:rPr lang="sr-Cyrl-CS" sz="2200"/>
              <a:t>средину </a:t>
            </a:r>
            <a:r>
              <a:rPr lang="sr-Latn-CS" sz="2200"/>
              <a:t>једнаку оној вредности коју има оригинална променљива плус константа</a:t>
            </a:r>
            <a:endParaRPr lang="sr-Cyrl-CS" sz="2200"/>
          </a:p>
          <a:p>
            <a:pPr>
              <a:lnSpc>
                <a:spcPct val="95000"/>
              </a:lnSpc>
            </a:pPr>
            <a:r>
              <a:rPr lang="sr-Latn-CS" sz="2200"/>
              <a:t>Варијанса и стандардн</a:t>
            </a:r>
            <a:r>
              <a:rPr lang="sr-Cyrl-CS" sz="2200"/>
              <a:t>о </a:t>
            </a:r>
            <a:r>
              <a:rPr lang="sr-Latn-CS" sz="2200"/>
              <a:t>одступање ће бити непромењен</a:t>
            </a:r>
            <a:r>
              <a:rPr lang="sr-Cyrl-CS" sz="2200"/>
              <a:t>и</a:t>
            </a:r>
          </a:p>
          <a:p>
            <a:pPr>
              <a:lnSpc>
                <a:spcPct val="95000"/>
              </a:lnSpc>
            </a:pPr>
            <a:r>
              <a:rPr lang="sr-Latn-CS" sz="2200"/>
              <a:t>Претпоставимо да је људска висина наша случајна променљива</a:t>
            </a:r>
            <a:endParaRPr lang="sr-Cyrl-CS" sz="2200"/>
          </a:p>
          <a:p>
            <a:pPr>
              <a:lnSpc>
                <a:spcPct val="95000"/>
              </a:lnSpc>
            </a:pPr>
            <a:r>
              <a:rPr lang="sr-Latn-CS" sz="2200"/>
              <a:t>Mожемо додати константу висини тако што ћемо мерити висину људи који стоје на кутији</a:t>
            </a:r>
            <a:endParaRPr lang="sr-Cyrl-CS" sz="2200"/>
          </a:p>
          <a:p>
            <a:pPr lvl="1">
              <a:lnSpc>
                <a:spcPct val="95000"/>
              </a:lnSpc>
            </a:pPr>
            <a:r>
              <a:rPr lang="sr-Cyrl-CS" sz="1800"/>
              <a:t>Средина </a:t>
            </a:r>
            <a:r>
              <a:rPr lang="sr-Latn-CS" sz="1800"/>
              <a:t>висин</a:t>
            </a:r>
            <a:r>
              <a:rPr lang="sr-Cyrl-CS" sz="1800"/>
              <a:t>е </a:t>
            </a:r>
            <a:r>
              <a:rPr lang="sr-Latn-CS" sz="1800"/>
              <a:t>људи плус кутија </a:t>
            </a:r>
            <a:r>
              <a:rPr lang="sr-Cyrl-CS" sz="1800"/>
              <a:t>ћ</a:t>
            </a:r>
            <a:r>
              <a:rPr lang="sr-Latn-CS" sz="1800"/>
              <a:t>е сада бити </a:t>
            </a:r>
            <a:r>
              <a:rPr lang="sr-Cyrl-CS" sz="1800"/>
              <a:t>средина </a:t>
            </a:r>
            <a:r>
              <a:rPr lang="sr-Latn-CS" sz="1800"/>
              <a:t>висин</a:t>
            </a:r>
            <a:r>
              <a:rPr lang="sr-Cyrl-CS" sz="1800"/>
              <a:t>е </a:t>
            </a:r>
            <a:r>
              <a:rPr lang="sr-Latn-CS" sz="1800"/>
              <a:t>људи плус </a:t>
            </a:r>
            <a:r>
              <a:rPr lang="sr-Cyrl-CS" sz="1800"/>
              <a:t>константна </a:t>
            </a:r>
            <a:r>
              <a:rPr lang="sr-Latn-CS" sz="1800"/>
              <a:t>висина кутије</a:t>
            </a:r>
            <a:endParaRPr lang="sr-Cyrl-CS" sz="1800"/>
          </a:p>
          <a:p>
            <a:pPr lvl="1">
              <a:lnSpc>
                <a:spcPct val="95000"/>
              </a:lnSpc>
            </a:pPr>
            <a:r>
              <a:rPr lang="sr-Latn-CS" sz="1800"/>
              <a:t>Kутија неће изменити променљивост у висинама. </a:t>
            </a:r>
            <a:endParaRPr lang="sr-Cyrl-CS" sz="1800"/>
          </a:p>
          <a:p>
            <a:pPr lvl="1">
              <a:lnSpc>
                <a:spcPct val="95000"/>
              </a:lnSpc>
            </a:pPr>
            <a:r>
              <a:rPr lang="sr-Latn-CS" sz="1800"/>
              <a:t>Kонстанту можемо одузети тако што ћемо замолити људе да стану у рупу одређене дубине како бисмо их измерили</a:t>
            </a:r>
            <a:endParaRPr lang="sr-Cyrl-CS" sz="1800"/>
          </a:p>
          <a:p>
            <a:pPr lvl="1">
              <a:lnSpc>
                <a:spcPct val="95000"/>
              </a:lnSpc>
            </a:pPr>
            <a:r>
              <a:rPr lang="sr-Latn-CS" sz="1800"/>
              <a:t>Ово смањује </a:t>
            </a:r>
            <a:r>
              <a:rPr lang="sr-Cyrl-CS" sz="1800"/>
              <a:t>средину</a:t>
            </a:r>
            <a:r>
              <a:rPr lang="sr-Latn-CS" sz="1800"/>
              <a:t>, али варијанса остаје иста</a:t>
            </a:r>
          </a:p>
        </p:txBody>
      </p:sp>
    </p:spTree>
  </p:cSld>
  <p:clrMapOvr>
    <a:masterClrMapping/>
  </p:clrMapOvr>
  <p:transition advTm="46519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C50FE-E5F8-480E-BBBB-E8CB3EFEF12B}" type="slidenum">
              <a:rPr lang="en-US"/>
              <a:pPr/>
              <a:t>27</a:t>
            </a:fld>
            <a:endParaRPr lang="en-US"/>
          </a:p>
        </p:txBody>
      </p:sp>
      <p:sp>
        <p:nvSpPr>
          <p:cNvPr id="86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K</a:t>
            </a:r>
            <a:r>
              <a:rPr lang="en-GB" sz="3600"/>
              <a:t>арактеристике </a:t>
            </a:r>
            <a:r>
              <a:rPr lang="sr-Cyrl-CS" sz="3600"/>
              <a:t>средине </a:t>
            </a:r>
            <a:r>
              <a:rPr lang="en-GB" sz="3600"/>
              <a:t>и варијансе</a:t>
            </a:r>
            <a:endParaRPr lang="sr-Latn-CS" sz="3600"/>
          </a:p>
        </p:txBody>
      </p:sp>
      <p:sp>
        <p:nvSpPr>
          <p:cNvPr id="861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400"/>
              <a:t>Aко помножимо случајну променљиву са позитивном константом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sr-Cyrl-CS" sz="2000"/>
              <a:t>средина </a:t>
            </a:r>
            <a:r>
              <a:rPr lang="sr-Latn-CS" sz="2000"/>
              <a:t>и стандардн</a:t>
            </a:r>
            <a:r>
              <a:rPr lang="sr-Cyrl-CS" sz="2000"/>
              <a:t>о </a:t>
            </a:r>
            <a:r>
              <a:rPr lang="sr-Latn-CS" sz="2000"/>
              <a:t>одступање су помножен</a:t>
            </a:r>
            <a:r>
              <a:rPr lang="sr-Cyrl-CS" sz="2000"/>
              <a:t>и </a:t>
            </a:r>
            <a:r>
              <a:rPr lang="sr-Latn-CS" sz="2000"/>
              <a:t>константом</a:t>
            </a:r>
            <a:endParaRPr lang="sr-Cyrl-CS" sz="2000"/>
          </a:p>
          <a:p>
            <a:pPr lvl="1">
              <a:lnSpc>
                <a:spcPct val="90000"/>
              </a:lnSpc>
            </a:pPr>
            <a:r>
              <a:rPr lang="sr-Latn-CS" sz="2000"/>
              <a:t>варијанса је помножена константом на квадрат</a:t>
            </a:r>
            <a:endParaRPr lang="sr-Cyrl-CS" sz="2000"/>
          </a:p>
          <a:p>
            <a:pPr>
              <a:lnSpc>
                <a:spcPct val="90000"/>
              </a:lnSpc>
            </a:pPr>
            <a:r>
              <a:rPr lang="sr-Cyrl-CS" sz="2400"/>
              <a:t>Дељење са </a:t>
            </a:r>
            <a:r>
              <a:rPr lang="sr-Latn-CS" sz="2400"/>
              <a:t>констант</a:t>
            </a:r>
            <a:r>
              <a:rPr lang="sr-Cyrl-CS" sz="2400"/>
              <a:t>ом </a:t>
            </a:r>
            <a:r>
              <a:rPr lang="sr-Latn-CS" sz="2400"/>
              <a:t>функционише на исти начин 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Latn-CS" sz="2400"/>
              <a:t>Aко је константа негативна, </a:t>
            </a:r>
            <a:r>
              <a:rPr lang="sr-Cyrl-CS" sz="2400"/>
              <a:t>средина </a:t>
            </a:r>
            <a:r>
              <a:rPr lang="sr-Latn-CS" sz="2400"/>
              <a:t>се множи константом и због тога мења знак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Latn-CS" sz="2400"/>
              <a:t>Варијанса је помножена квадратом константе, који је позитиван, стога </a:t>
            </a:r>
            <a:r>
              <a:rPr lang="sr-Cyrl-CS" sz="2400"/>
              <a:t>варијанса </a:t>
            </a:r>
            <a:r>
              <a:rPr lang="sr-Latn-CS" sz="2400"/>
              <a:t>остаје позитивна 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Latn-CS" sz="2400"/>
              <a:t>Стандардн</a:t>
            </a:r>
            <a:r>
              <a:rPr lang="sr-Cyrl-CS" sz="2400"/>
              <a:t>о </a:t>
            </a:r>
            <a:r>
              <a:rPr lang="sr-Latn-CS" sz="2400"/>
              <a:t>одступање, кој</a:t>
            </a:r>
            <a:r>
              <a:rPr lang="sr-Cyrl-CS" sz="2400"/>
              <a:t>е </a:t>
            </a:r>
            <a:r>
              <a:rPr lang="sr-Latn-CS" sz="2400"/>
              <a:t>је квадратни корен варијансе, је увек позитивн</a:t>
            </a:r>
            <a:r>
              <a:rPr lang="sr-Cyrl-CS" sz="2400"/>
              <a:t>о</a:t>
            </a:r>
          </a:p>
          <a:p>
            <a:pPr lvl="1">
              <a:lnSpc>
                <a:spcPct val="90000"/>
              </a:lnSpc>
            </a:pPr>
            <a:r>
              <a:rPr lang="sr-Cyrl-CS" sz="2000"/>
              <a:t>п</a:t>
            </a:r>
            <a:r>
              <a:rPr lang="sr-Latn-CS" sz="2000"/>
              <a:t>омножен</a:t>
            </a:r>
            <a:r>
              <a:rPr lang="sr-Cyrl-CS" sz="2000"/>
              <a:t>о </a:t>
            </a:r>
            <a:r>
              <a:rPr lang="sr-Latn-CS" sz="2000"/>
              <a:t>је апсолутном вредношћу константе, тј. константе без негативног знака </a:t>
            </a:r>
          </a:p>
        </p:txBody>
      </p:sp>
    </p:spTree>
  </p:cSld>
  <p:clrMapOvr>
    <a:masterClrMapping/>
  </p:clrMapOvr>
  <p:transition advTm="46519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55205-5EE6-44D7-BD7D-3F137D88FC0E}" type="slidenum">
              <a:rPr lang="en-US"/>
              <a:pPr/>
              <a:t>28</a:t>
            </a:fld>
            <a:endParaRPr lang="en-US"/>
          </a:p>
        </p:txBody>
      </p:sp>
      <p:sp>
        <p:nvSpPr>
          <p:cNvPr id="86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K</a:t>
            </a:r>
            <a:r>
              <a:rPr lang="en-GB" sz="3600"/>
              <a:t>арактеристике </a:t>
            </a:r>
            <a:r>
              <a:rPr lang="sr-Cyrl-CS" sz="3600"/>
              <a:t>средине </a:t>
            </a:r>
            <a:r>
              <a:rPr lang="en-GB" sz="3600"/>
              <a:t>и варијансе</a:t>
            </a:r>
            <a:endParaRPr lang="sr-Latn-CS" sz="3600"/>
          </a:p>
        </p:txBody>
      </p:sp>
      <p:sp>
        <p:nvSpPr>
          <p:cNvPr id="86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Aко </a:t>
            </a:r>
            <a:r>
              <a:rPr lang="sr-Cyrl-CS"/>
              <a:t>саберемо </a:t>
            </a:r>
            <a:r>
              <a:rPr lang="sr-Latn-CS"/>
              <a:t>две случајне променљиве</a:t>
            </a:r>
            <a:endParaRPr lang="sr-Cyrl-CS"/>
          </a:p>
          <a:p>
            <a:pPr lvl="1"/>
            <a:r>
              <a:rPr lang="sr-Cyrl-CS"/>
              <a:t>средина </a:t>
            </a:r>
            <a:r>
              <a:rPr lang="sr-Latn-CS"/>
              <a:t>суме је сума </a:t>
            </a:r>
            <a:r>
              <a:rPr lang="sr-Cyrl-CS"/>
              <a:t>средина</a:t>
            </a:r>
            <a:r>
              <a:rPr lang="sr-Latn-CS"/>
              <a:t>, </a:t>
            </a:r>
            <a:endParaRPr lang="sr-Cyrl-CS"/>
          </a:p>
          <a:p>
            <a:pPr lvl="1"/>
            <a:r>
              <a:rPr lang="sr-Latn-CS"/>
              <a:t>и ако су две променљиве независне, варијанса суме је сума њихових варијанси</a:t>
            </a:r>
            <a:endParaRPr lang="sr-Cyrl-CS"/>
          </a:p>
          <a:p>
            <a:r>
              <a:rPr lang="sr-Latn-CS"/>
              <a:t>Aко две променљиве нису независне</a:t>
            </a:r>
            <a:endParaRPr lang="sr-Cyrl-CS"/>
          </a:p>
          <a:p>
            <a:pPr lvl="1"/>
            <a:r>
              <a:rPr lang="sr-Cyrl-CS"/>
              <a:t>средина </a:t>
            </a:r>
            <a:r>
              <a:rPr lang="sr-Latn-CS"/>
              <a:t>суме остаје сума </a:t>
            </a:r>
            <a:r>
              <a:rPr lang="sr-Cyrl-CS"/>
              <a:t>средина</a:t>
            </a:r>
            <a:r>
              <a:rPr lang="sr-Latn-CS"/>
              <a:t>, </a:t>
            </a:r>
            <a:r>
              <a:rPr lang="sr-Cyrl-CS"/>
              <a:t>али</a:t>
            </a:r>
          </a:p>
          <a:p>
            <a:pPr lvl="1"/>
            <a:r>
              <a:rPr lang="sr-Latn-CS"/>
              <a:t>варијанса суме није сума варијанси</a:t>
            </a:r>
            <a:endParaRPr lang="sr-Cyrl-CS"/>
          </a:p>
          <a:p>
            <a:r>
              <a:rPr lang="sr-Latn-CS"/>
              <a:t>Независност је веома бит</a:t>
            </a:r>
            <a:r>
              <a:rPr lang="sr-Cyrl-CS"/>
              <a:t>а</a:t>
            </a:r>
            <a:r>
              <a:rPr lang="sr-Latn-CS"/>
              <a:t>н услов</a:t>
            </a:r>
          </a:p>
        </p:txBody>
      </p:sp>
    </p:spTree>
  </p:cSld>
  <p:clrMapOvr>
    <a:masterClrMapping/>
  </p:clrMapOvr>
  <p:transition advTm="46519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CFCE7-A8BA-4E31-B354-CBD8E961D3BE}" type="slidenum">
              <a:rPr lang="en-US"/>
              <a:pPr/>
              <a:t>29</a:t>
            </a:fld>
            <a:endParaRPr lang="en-US"/>
          </a:p>
        </p:txBody>
      </p:sp>
      <p:sp>
        <p:nvSpPr>
          <p:cNvPr id="865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K</a:t>
            </a:r>
            <a:r>
              <a:rPr lang="en-GB" sz="3600"/>
              <a:t>арактеристике </a:t>
            </a:r>
            <a:r>
              <a:rPr lang="sr-Cyrl-CS" sz="3600"/>
              <a:t>средине </a:t>
            </a:r>
            <a:r>
              <a:rPr lang="en-GB" sz="3600"/>
              <a:t>и варијансе</a:t>
            </a:r>
            <a:endParaRPr lang="sr-Latn-CS" sz="3600"/>
          </a:p>
        </p:txBody>
      </p:sp>
      <p:sp>
        <p:nvSpPr>
          <p:cNvPr id="865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04950"/>
            <a:ext cx="8229600" cy="4868863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sr-Latn-CS" sz="2000"/>
              <a:t>Aко одузмемо једну слу</a:t>
            </a:r>
            <a:r>
              <a:rPr lang="sr-Cyrl-CS" sz="2000"/>
              <a:t>ч</a:t>
            </a:r>
            <a:r>
              <a:rPr lang="sr-Latn-CS" sz="2000"/>
              <a:t>ајну променљиву од друге</a:t>
            </a:r>
            <a:endParaRPr lang="sr-Cyrl-CS" sz="2000"/>
          </a:p>
          <a:p>
            <a:pPr lvl="1">
              <a:lnSpc>
                <a:spcPct val="95000"/>
              </a:lnSpc>
            </a:pPr>
            <a:r>
              <a:rPr lang="sr-Cyrl-CS" sz="1800"/>
              <a:t>средина </a:t>
            </a:r>
            <a:r>
              <a:rPr lang="sr-Latn-CS" sz="1800"/>
              <a:t>разлике је разлика између </a:t>
            </a:r>
            <a:r>
              <a:rPr lang="sr-Cyrl-CS" sz="1800"/>
              <a:t>средина</a:t>
            </a:r>
            <a:r>
              <a:rPr lang="sr-Latn-CS" sz="1800"/>
              <a:t>, и </a:t>
            </a:r>
            <a:endParaRPr lang="sr-Cyrl-CS" sz="1800"/>
          </a:p>
          <a:p>
            <a:pPr lvl="1">
              <a:lnSpc>
                <a:spcPct val="95000"/>
              </a:lnSpc>
            </a:pPr>
            <a:r>
              <a:rPr lang="sr-Latn-CS" sz="1800"/>
              <a:t>ако су две променљиве независне, варијанса разлике је сума њихових варијанси</a:t>
            </a:r>
            <a:endParaRPr lang="sr-Cyrl-CS" sz="1800"/>
          </a:p>
          <a:p>
            <a:pPr>
              <a:lnSpc>
                <a:spcPct val="95000"/>
              </a:lnSpc>
            </a:pPr>
            <a:r>
              <a:rPr lang="sr-Latn-CS" sz="2000"/>
              <a:t>Претпоставимо да меримо висине људи који стоје у рупама </a:t>
            </a:r>
            <a:r>
              <a:rPr lang="sr-Cyrl-CS" sz="2000"/>
              <a:t>случајне </a:t>
            </a:r>
            <a:r>
              <a:rPr lang="sr-Latn-CS" sz="2000"/>
              <a:t>дубине, а висина коју меримо је она изнад нивоа земље</a:t>
            </a:r>
            <a:endParaRPr lang="sr-Cyrl-CS" sz="2000"/>
          </a:p>
          <a:p>
            <a:pPr lvl="1">
              <a:lnSpc>
                <a:spcPct val="95000"/>
              </a:lnSpc>
            </a:pPr>
            <a:r>
              <a:rPr lang="sr-Cyrl-CS" sz="1800"/>
              <a:t>средина </a:t>
            </a:r>
            <a:r>
              <a:rPr lang="sr-Latn-CS" sz="1800"/>
              <a:t>висина изнад земље је </a:t>
            </a:r>
            <a:r>
              <a:rPr lang="sr-Cyrl-CS" sz="1800"/>
              <a:t>средина </a:t>
            </a:r>
            <a:r>
              <a:rPr lang="sr-Latn-CS" sz="1800"/>
              <a:t>висина људи минус </a:t>
            </a:r>
            <a:r>
              <a:rPr lang="sr-Cyrl-CS" sz="1800"/>
              <a:t>средина </a:t>
            </a:r>
            <a:r>
              <a:rPr lang="sr-Latn-CS" sz="1800"/>
              <a:t>дубин</a:t>
            </a:r>
            <a:r>
              <a:rPr lang="sr-Cyrl-CS" sz="1800"/>
              <a:t>е </a:t>
            </a:r>
            <a:r>
              <a:rPr lang="sr-Latn-CS" sz="1800"/>
              <a:t>рупе</a:t>
            </a:r>
            <a:endParaRPr lang="sr-Cyrl-CS" sz="1800"/>
          </a:p>
          <a:p>
            <a:pPr lvl="1">
              <a:lnSpc>
                <a:spcPct val="95000"/>
              </a:lnSpc>
            </a:pPr>
            <a:r>
              <a:rPr lang="sr-Cyrl-CS" sz="1800"/>
              <a:t>в</a:t>
            </a:r>
            <a:r>
              <a:rPr lang="sr-Latn-CS" sz="1800"/>
              <a:t>аријабилност је порасла, јер неки ниски људи стоје у дубоким рупама</a:t>
            </a:r>
            <a:r>
              <a:rPr lang="sr-Cyrl-CS" sz="1800"/>
              <a:t>, </a:t>
            </a:r>
            <a:r>
              <a:rPr lang="sr-Latn-CS" sz="1800"/>
              <a:t>а неки високи људи стоје у плитким рупама</a:t>
            </a:r>
            <a:endParaRPr lang="sr-Cyrl-CS" sz="1800"/>
          </a:p>
          <a:p>
            <a:pPr>
              <a:lnSpc>
                <a:spcPct val="95000"/>
              </a:lnSpc>
            </a:pPr>
            <a:r>
              <a:rPr lang="sr-Latn-CS" sz="2000"/>
              <a:t>Aко променљиве нису независне, адитивност варијанси се рашчлањује, као </a:t>
            </a:r>
            <a:r>
              <a:rPr lang="sr-Cyrl-CS" sz="2000"/>
              <a:t>ш</a:t>
            </a:r>
            <a:r>
              <a:rPr lang="sr-Latn-CS" sz="2000"/>
              <a:t>то је случај за две променљиве</a:t>
            </a:r>
            <a:endParaRPr lang="sr-Cyrl-CS" sz="2000"/>
          </a:p>
          <a:p>
            <a:pPr lvl="1">
              <a:lnSpc>
                <a:spcPct val="95000"/>
              </a:lnSpc>
            </a:pPr>
            <a:r>
              <a:rPr lang="sr-Cyrl-CS" sz="1800"/>
              <a:t>к</a:t>
            </a:r>
            <a:r>
              <a:rPr lang="sr-Latn-CS" sz="1800"/>
              <a:t>ада људи покушају да се сакрију у рупама, </a:t>
            </a:r>
            <a:r>
              <a:rPr lang="sr-Cyrl-CS" sz="1800"/>
              <a:t>они </a:t>
            </a:r>
            <a:r>
              <a:rPr lang="sr-Latn-CS" sz="1800"/>
              <a:t>морају </a:t>
            </a:r>
            <a:r>
              <a:rPr lang="sr-Cyrl-CS" sz="1800"/>
              <a:t>да пронађу </a:t>
            </a:r>
            <a:r>
              <a:rPr lang="sr-Latn-CS" sz="1800"/>
              <a:t>рупу која је довољно дубока да би то могли</a:t>
            </a:r>
            <a:r>
              <a:rPr lang="sr-Cyrl-CS" sz="1800"/>
              <a:t> да ураде</a:t>
            </a:r>
            <a:r>
              <a:rPr lang="sr-Latn-CS" sz="1800"/>
              <a:t>, варијабилност је</a:t>
            </a:r>
            <a:r>
              <a:rPr lang="sr-Cyrl-CS" sz="1800"/>
              <a:t> </a:t>
            </a:r>
            <a:r>
              <a:rPr lang="sr-Latn-CS" sz="1800"/>
              <a:t>опет смањена</a:t>
            </a:r>
          </a:p>
        </p:txBody>
      </p:sp>
    </p:spTree>
  </p:cSld>
  <p:clrMapOvr>
    <a:masterClrMapping/>
  </p:clrMapOvr>
  <p:transition advTm="46519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60CCC-8C05-4298-AFB4-5674A19A2D3A}" type="slidenum">
              <a:rPr lang="en-US"/>
              <a:pPr/>
              <a:t>3</a:t>
            </a:fld>
            <a:endParaRPr lang="en-US"/>
          </a:p>
        </p:txBody>
      </p:sp>
      <p:sp>
        <p:nvSpPr>
          <p:cNvPr id="812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Вероватноћа</a:t>
            </a:r>
            <a:endParaRPr lang="sr-Latn-CS"/>
          </a:p>
        </p:txBody>
      </p:sp>
      <p:sp>
        <p:nvSpPr>
          <p:cNvPr id="812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200" i="1"/>
              <a:t>Ве</a:t>
            </a:r>
            <a:r>
              <a:rPr lang="sr-Latn-CS" sz="2200" i="1"/>
              <a:t>роватноћа да </a:t>
            </a:r>
            <a:r>
              <a:rPr lang="sr-Cyrl-CS" sz="2200" i="1"/>
              <a:t>ћ</a:t>
            </a:r>
            <a:r>
              <a:rPr lang="sr-Latn-CS" sz="2200" i="1"/>
              <a:t>е се неки догађај десити под одређеним условима може се дефинисати као однос понављања оних услова у којима би се догађај дешавао у дугоро</a:t>
            </a:r>
            <a:r>
              <a:rPr lang="sr-Cyrl-CS" sz="2200" i="1"/>
              <a:t>ч</a:t>
            </a:r>
            <a:r>
              <a:rPr lang="sr-Latn-CS" sz="2200" i="1"/>
              <a:t>ном периоду</a:t>
            </a:r>
            <a:endParaRPr lang="sr-Cyrl-CS" sz="2200" i="1"/>
          </a:p>
          <a:p>
            <a:r>
              <a:rPr lang="sr-Latn-CS" sz="2200"/>
              <a:t>На пример, ако бацимо новчић он падне на главу или на писмо</a:t>
            </a:r>
            <a:endParaRPr lang="sr-Cyrl-CS" sz="2200"/>
          </a:p>
          <a:p>
            <a:r>
              <a:rPr lang="sr-Latn-CS" sz="2200"/>
              <a:t>Број глава који би могао да </a:t>
            </a:r>
            <a:r>
              <a:rPr lang="sr-Cyrl-CS" sz="2200"/>
              <a:t>настане </a:t>
            </a:r>
            <a:r>
              <a:rPr lang="sr-Latn-CS" sz="2200"/>
              <a:t>у неколико бацања новчића зове се случајна променљива</a:t>
            </a:r>
            <a:r>
              <a:rPr lang="sr-Cyrl-CS" sz="2200"/>
              <a:t> (</a:t>
            </a:r>
            <a:r>
              <a:rPr lang="sr-Latn-CS" sz="2200" i="1"/>
              <a:t>random variable</a:t>
            </a:r>
            <a:r>
              <a:rPr lang="sr-Cyrl-CS" sz="2200"/>
              <a:t>)</a:t>
            </a:r>
          </a:p>
          <a:p>
            <a:pPr lvl="1"/>
            <a:r>
              <a:rPr lang="sr-Latn-CS" sz="1800"/>
              <a:t>променљива која може да добије више од једне вредности у датим вероватноћама. </a:t>
            </a:r>
            <a:endParaRPr lang="sr-Cyrl-CS" sz="1800"/>
          </a:p>
          <a:p>
            <a:r>
              <a:rPr lang="sr-Latn-CS" sz="2200"/>
              <a:t>Mо</a:t>
            </a:r>
            <a:r>
              <a:rPr lang="sr-Cyrl-CS" sz="2200"/>
              <a:t>ж</a:t>
            </a:r>
            <a:r>
              <a:rPr lang="sr-Latn-CS" sz="2200"/>
              <a:t>емо да испитујемо слу</a:t>
            </a:r>
            <a:r>
              <a:rPr lang="sr-Cyrl-CS" sz="2200"/>
              <a:t>ч</a:t>
            </a:r>
            <a:r>
              <a:rPr lang="sr-Latn-CS" sz="2200"/>
              <a:t>ајне променљиве као </a:t>
            </a:r>
            <a:r>
              <a:rPr lang="sr-Cyrl-CS" sz="2200"/>
              <a:t>ш</a:t>
            </a:r>
            <a:r>
              <a:rPr lang="sr-Latn-CS" sz="2200"/>
              <a:t>то су </a:t>
            </a:r>
            <a:endParaRPr lang="sr-Cyrl-CS" sz="2200"/>
          </a:p>
          <a:p>
            <a:pPr lvl="1"/>
            <a:r>
              <a:rPr lang="sr-Latn-CS" sz="1800"/>
              <a:t>број шестица у датом броју бацања, </a:t>
            </a:r>
            <a:endParaRPr lang="sr-Cyrl-CS" sz="1800"/>
          </a:p>
          <a:p>
            <a:pPr lvl="1"/>
            <a:r>
              <a:rPr lang="sr-Latn-CS" sz="1800"/>
              <a:t>број бацања пре прве шестице, </a:t>
            </a:r>
            <a:endParaRPr lang="sr-Cyrl-CS" sz="1800"/>
          </a:p>
          <a:p>
            <a:pPr lvl="1"/>
            <a:r>
              <a:rPr lang="sr-Latn-CS" sz="1800"/>
              <a:t>и тако даље</a:t>
            </a:r>
          </a:p>
        </p:txBody>
      </p:sp>
    </p:spTree>
  </p:cSld>
  <p:clrMapOvr>
    <a:masterClrMapping/>
  </p:clrMapOvr>
  <p:transition advTm="46519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972A-BFD3-4435-9A04-0001E4971B37}" type="slidenum">
              <a:rPr lang="en-US"/>
              <a:pPr/>
              <a:t>30</a:t>
            </a:fld>
            <a:endParaRPr lang="en-US"/>
          </a:p>
        </p:txBody>
      </p:sp>
      <p:sp>
        <p:nvSpPr>
          <p:cNvPr id="86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K</a:t>
            </a:r>
            <a:r>
              <a:rPr lang="en-GB" sz="3600"/>
              <a:t>арактеристике </a:t>
            </a:r>
            <a:r>
              <a:rPr lang="sr-Cyrl-CS" sz="3600"/>
              <a:t>средине </a:t>
            </a:r>
            <a:r>
              <a:rPr lang="en-GB" sz="3600"/>
              <a:t>и варијансе</a:t>
            </a:r>
            <a:endParaRPr lang="sr-Latn-CS" sz="3600"/>
          </a:p>
        </p:txBody>
      </p:sp>
      <p:sp>
        <p:nvSpPr>
          <p:cNvPr id="8673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04950"/>
            <a:ext cx="8229600" cy="4725988"/>
          </a:xfrm>
        </p:spPr>
        <p:txBody>
          <a:bodyPr/>
          <a:lstStyle/>
          <a:p>
            <a:r>
              <a:rPr lang="sr-Cyrl-CS" sz="2800"/>
              <a:t>М</a:t>
            </a:r>
            <a:r>
              <a:rPr lang="sr-Latn-CS" sz="2800"/>
              <a:t>о</a:t>
            </a:r>
            <a:r>
              <a:rPr lang="sr-Cyrl-CS" sz="2800"/>
              <a:t>ж</a:t>
            </a:r>
            <a:r>
              <a:rPr lang="sr-Latn-CS" sz="2800"/>
              <a:t>емо </a:t>
            </a:r>
            <a:r>
              <a:rPr lang="sr-Cyrl-CS" sz="2800"/>
              <a:t>про</a:t>
            </a:r>
            <a:r>
              <a:rPr lang="sr-Latn-CS" sz="2800"/>
              <a:t>на</a:t>
            </a:r>
            <a:r>
              <a:rPr lang="sr-Cyrl-CS" sz="2800"/>
              <a:t>ћ</a:t>
            </a:r>
            <a:r>
              <a:rPr lang="sr-Latn-CS" sz="2800"/>
              <a:t>и </a:t>
            </a:r>
            <a:r>
              <a:rPr lang="sr-Cyrl-CS" sz="2800"/>
              <a:t>средину </a:t>
            </a:r>
            <a:r>
              <a:rPr lang="sr-Latn-CS" sz="2800"/>
              <a:t>и варијансу Биномне расподеле уз помоћ параметара </a:t>
            </a:r>
            <a:r>
              <a:rPr lang="sr-Latn-CS" sz="2800" i="1"/>
              <a:t>n</a:t>
            </a:r>
            <a:r>
              <a:rPr lang="sr-Latn-CS" sz="2800"/>
              <a:t> и </a:t>
            </a:r>
            <a:r>
              <a:rPr lang="sr-Latn-CS" sz="2800" i="1"/>
              <a:t>p</a:t>
            </a:r>
            <a:endParaRPr lang="sr-Cyrl-CS" sz="2800" i="1"/>
          </a:p>
          <a:p>
            <a:r>
              <a:rPr lang="sr-Latn-CS" sz="2800"/>
              <a:t>Размотримо прво да је </a:t>
            </a:r>
            <a:r>
              <a:rPr lang="sr-Latn-CS" sz="2800" i="1"/>
              <a:t>n</a:t>
            </a:r>
            <a:r>
              <a:rPr lang="sr-Latn-CS" sz="2800"/>
              <a:t> = 1</a:t>
            </a:r>
            <a:r>
              <a:rPr lang="sr-Cyrl-CS" sz="2800"/>
              <a:t>, где је</a:t>
            </a:r>
            <a:r>
              <a:rPr lang="sr-Latn-CS" sz="2800"/>
              <a:t> расподела вероватноће:</a:t>
            </a:r>
            <a:endParaRPr lang="sr-Cyrl-CS" sz="2800"/>
          </a:p>
          <a:p>
            <a:endParaRPr lang="sr-Cyrl-CS" sz="2800"/>
          </a:p>
          <a:p>
            <a:endParaRPr lang="sr-Cyrl-CS" sz="2800"/>
          </a:p>
          <a:p>
            <a:pPr>
              <a:spcBef>
                <a:spcPct val="40000"/>
              </a:spcBef>
            </a:pPr>
            <a:r>
              <a:rPr lang="sr-Latn-CS" sz="2800"/>
              <a:t>Стога је </a:t>
            </a:r>
            <a:r>
              <a:rPr lang="sr-Cyrl-CS" sz="2800"/>
              <a:t>средина</a:t>
            </a:r>
          </a:p>
          <a:p>
            <a:pPr>
              <a:buFontTx/>
              <a:buNone/>
            </a:pPr>
            <a:r>
              <a:rPr lang="sr-Cyrl-CS" sz="2800"/>
              <a:t>     </a:t>
            </a:r>
            <a:r>
              <a:rPr lang="sr-Latn-CS" sz="2800"/>
              <a:t>0 x (1 - </a:t>
            </a:r>
            <a:r>
              <a:rPr lang="sr-Latn-CS" sz="2800" i="1"/>
              <a:t>p</a:t>
            </a:r>
            <a:r>
              <a:rPr lang="sr-Latn-CS" sz="2800"/>
              <a:t>) + 1 x </a:t>
            </a:r>
            <a:r>
              <a:rPr lang="sr-Latn-CS" sz="2800" i="1"/>
              <a:t>p</a:t>
            </a:r>
            <a:r>
              <a:rPr lang="sr-Latn-CS" sz="2800"/>
              <a:t> = </a:t>
            </a:r>
            <a:r>
              <a:rPr lang="sr-Latn-CS" sz="2800" i="1"/>
              <a:t>p</a:t>
            </a:r>
            <a:endParaRPr lang="sr-Cyrl-CS" sz="2800"/>
          </a:p>
          <a:p>
            <a:pPr>
              <a:buFontTx/>
              <a:buNone/>
            </a:pPr>
            <a:endParaRPr lang="sr-Latn-CS" sz="2800"/>
          </a:p>
        </p:txBody>
      </p:sp>
      <p:graphicFrame>
        <p:nvGraphicFramePr>
          <p:cNvPr id="867332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168275" y="3700463"/>
          <a:ext cx="5375275" cy="127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7332" name="Document" r:id="rId3" imgW="5753279" imgH="526658" progId="Word.Document.8">
                  <p:embed/>
                </p:oleObj>
              </mc:Choice>
              <mc:Fallback>
                <p:oleObj name="Document" r:id="rId3" imgW="5753279" imgH="526658" progId="Word.Document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61284"/>
                      <a:stretch>
                        <a:fillRect/>
                      </a:stretch>
                    </p:blipFill>
                    <p:spPr bwMode="auto">
                      <a:xfrm>
                        <a:off x="168275" y="3700463"/>
                        <a:ext cx="5375275" cy="127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C8F04-E52C-4452-AC65-EF05EA1D08D5}" type="slidenum">
              <a:rPr lang="en-US"/>
              <a:pPr/>
              <a:t>31</a:t>
            </a:fld>
            <a:endParaRPr lang="en-US"/>
          </a:p>
        </p:txBody>
      </p:sp>
      <p:sp>
        <p:nvSpPr>
          <p:cNvPr id="86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K</a:t>
            </a:r>
            <a:r>
              <a:rPr lang="en-GB" sz="3600"/>
              <a:t>арактеристике </a:t>
            </a:r>
            <a:r>
              <a:rPr lang="sr-Cyrl-CS" sz="3600"/>
              <a:t>средине </a:t>
            </a:r>
            <a:r>
              <a:rPr lang="en-GB" sz="3600"/>
              <a:t>и варијансе</a:t>
            </a:r>
            <a:endParaRPr lang="sr-Latn-CS" sz="3600"/>
          </a:p>
        </p:txBody>
      </p:sp>
      <p:sp>
        <p:nvSpPr>
          <p:cNvPr id="869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800"/>
              <a:t>Варијанса је</a:t>
            </a:r>
            <a:endParaRPr lang="sr-Cyrl-CS" sz="2800"/>
          </a:p>
          <a:p>
            <a:endParaRPr lang="sr-Cyrl-CS" sz="2800"/>
          </a:p>
          <a:p>
            <a:r>
              <a:rPr lang="sr-Cyrl-CS" sz="2800"/>
              <a:t>П</a:t>
            </a:r>
            <a:r>
              <a:rPr lang="sr-Latn-CS" sz="2800"/>
              <a:t>роменљива из Биномне расподеле са параметрима </a:t>
            </a:r>
            <a:r>
              <a:rPr lang="sr-Latn-CS" sz="2800" i="1"/>
              <a:t>n</a:t>
            </a:r>
            <a:r>
              <a:rPr lang="sr-Latn-CS" sz="2800"/>
              <a:t> и </a:t>
            </a:r>
            <a:r>
              <a:rPr lang="sr-Latn-CS" sz="2800" i="1"/>
              <a:t>p</a:t>
            </a:r>
            <a:r>
              <a:rPr lang="sr-Latn-CS" sz="2800"/>
              <a:t> је сума </a:t>
            </a:r>
            <a:r>
              <a:rPr lang="sr-Latn-CS" sz="2800" i="1"/>
              <a:t>n</a:t>
            </a:r>
            <a:r>
              <a:rPr lang="sr-Latn-CS" sz="2800"/>
              <a:t> независних променљивих из Биномне расподеле са параметрима 1 и </a:t>
            </a:r>
            <a:r>
              <a:rPr lang="sr-Latn-CS" sz="2800" i="1"/>
              <a:t>p</a:t>
            </a:r>
            <a:endParaRPr lang="sr-Cyrl-CS" sz="2800" i="1"/>
          </a:p>
          <a:p>
            <a:pPr lvl="1"/>
            <a:r>
              <a:rPr lang="sr-Cyrl-CS" sz="2400"/>
              <a:t>њ</a:t>
            </a:r>
            <a:r>
              <a:rPr lang="sr-Latn-CS" sz="2400"/>
              <a:t>ена </a:t>
            </a:r>
            <a:r>
              <a:rPr lang="sr-Cyrl-CS" sz="2400"/>
              <a:t>средина </a:t>
            </a:r>
            <a:r>
              <a:rPr lang="sr-Latn-CS" sz="2400"/>
              <a:t>сума </a:t>
            </a:r>
            <a:r>
              <a:rPr lang="sr-Latn-CS" sz="2400" i="1"/>
              <a:t>n</a:t>
            </a:r>
            <a:r>
              <a:rPr lang="sr-Latn-CS" sz="2400"/>
              <a:t> </a:t>
            </a:r>
            <a:r>
              <a:rPr lang="sr-Cyrl-CS" sz="2400"/>
              <a:t>средина </a:t>
            </a:r>
            <a:r>
              <a:rPr lang="sr-Latn-CS" sz="2400"/>
              <a:t>које су једнаке </a:t>
            </a:r>
            <a:r>
              <a:rPr lang="sr-Latn-CS" sz="2400" i="1"/>
              <a:t>p</a:t>
            </a:r>
            <a:r>
              <a:rPr lang="sr-Latn-CS" sz="2400"/>
              <a:t>, а њена варијанса је сума </a:t>
            </a:r>
            <a:r>
              <a:rPr lang="sr-Latn-CS" sz="2400" i="1"/>
              <a:t>n</a:t>
            </a:r>
            <a:r>
              <a:rPr lang="sr-Latn-CS" sz="2400"/>
              <a:t> варијанси једнаких</a:t>
            </a:r>
            <a:r>
              <a:rPr lang="sr-Cyrl-CS" sz="2400"/>
              <a:t> </a:t>
            </a:r>
            <a:r>
              <a:rPr lang="sr-Latn-CS" sz="2400" i="1"/>
              <a:t>p</a:t>
            </a:r>
            <a:r>
              <a:rPr lang="sr-Cyrl-CS" sz="2400"/>
              <a:t>(1-</a:t>
            </a:r>
            <a:r>
              <a:rPr lang="sr-Latn-CS" sz="2400" i="1"/>
              <a:t>p</a:t>
            </a:r>
            <a:r>
              <a:rPr lang="sr-Cyrl-CS" sz="2400"/>
              <a:t>)</a:t>
            </a:r>
            <a:endParaRPr lang="sr-Latn-CS" sz="2400"/>
          </a:p>
          <a:p>
            <a:pPr lvl="1"/>
            <a:r>
              <a:rPr lang="sr-Latn-CS" sz="2400"/>
              <a:t>Биномна расподела има </a:t>
            </a:r>
            <a:r>
              <a:rPr lang="sr-Cyrl-CS" sz="2400"/>
              <a:t>средину </a:t>
            </a:r>
            <a:r>
              <a:rPr lang="sr-Latn-CS" sz="2400" i="1"/>
              <a:t>= np</a:t>
            </a:r>
            <a:r>
              <a:rPr lang="sr-Latn-CS" sz="2400"/>
              <a:t> и варијанс</a:t>
            </a:r>
            <a:r>
              <a:rPr lang="sr-Cyrl-CS" sz="2400"/>
              <a:t>у</a:t>
            </a:r>
            <a:r>
              <a:rPr lang="sr-Latn-CS" sz="2400"/>
              <a:t> = </a:t>
            </a:r>
            <a:r>
              <a:rPr lang="sr-Latn-CS" sz="2400" i="1"/>
              <a:t>np</a:t>
            </a:r>
            <a:r>
              <a:rPr lang="sr-Cyrl-CS" sz="2400"/>
              <a:t>(1-</a:t>
            </a:r>
            <a:r>
              <a:rPr lang="sr-Latn-CS" sz="2400" i="1"/>
              <a:t>p</a:t>
            </a:r>
            <a:r>
              <a:rPr lang="sr-Cyrl-CS" sz="2400"/>
              <a:t>)</a:t>
            </a:r>
            <a:endParaRPr lang="sr-Latn-CS" sz="2400"/>
          </a:p>
        </p:txBody>
      </p:sp>
      <p:sp>
        <p:nvSpPr>
          <p:cNvPr id="869380" name="Rectangle 4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69381" name="Object 5"/>
          <p:cNvGraphicFramePr>
            <a:graphicFrameLocks noChangeAspect="1"/>
          </p:cNvGraphicFramePr>
          <p:nvPr/>
        </p:nvGraphicFramePr>
        <p:xfrm>
          <a:off x="0" y="2041525"/>
          <a:ext cx="914400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9381" name="Equation" r:id="rId3" imgW="4406900" imgH="228600" progId="Equation.3">
                  <p:embed/>
                </p:oleObj>
              </mc:Choice>
              <mc:Fallback>
                <p:oleObj name="Equation" r:id="rId3" imgW="4406900" imgH="2286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041525"/>
                        <a:ext cx="9144000" cy="474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01A32-23B3-4EDA-9AA6-D8BFBB34FD25}" type="slidenum">
              <a:rPr lang="en-US"/>
              <a:pPr/>
              <a:t>32</a:t>
            </a:fld>
            <a:endParaRPr lang="en-US"/>
          </a:p>
        </p:txBody>
      </p:sp>
      <p:sp>
        <p:nvSpPr>
          <p:cNvPr id="871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K</a:t>
            </a:r>
            <a:r>
              <a:rPr lang="en-GB" sz="3600"/>
              <a:t>арактеристике </a:t>
            </a:r>
            <a:r>
              <a:rPr lang="sr-Cyrl-CS" sz="3600"/>
              <a:t>средине </a:t>
            </a:r>
            <a:r>
              <a:rPr lang="en-GB" sz="3600"/>
              <a:t>и варијансе</a:t>
            </a:r>
            <a:endParaRPr lang="sr-Latn-CS" sz="3600"/>
          </a:p>
        </p:txBody>
      </p:sp>
      <p:sp>
        <p:nvSpPr>
          <p:cNvPr id="87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Желимо </a:t>
            </a:r>
            <a:r>
              <a:rPr lang="sr-Cyrl-CS"/>
              <a:t>да пр</a:t>
            </a:r>
            <a:r>
              <a:rPr lang="sr-Latn-CS"/>
              <a:t>оцен</a:t>
            </a:r>
            <a:r>
              <a:rPr lang="sr-Cyrl-CS"/>
              <a:t>имо </a:t>
            </a:r>
            <a:r>
              <a:rPr lang="sr-Latn-CS"/>
              <a:t>варијанс</a:t>
            </a:r>
            <a:r>
              <a:rPr lang="sr-Cyrl-CS"/>
              <a:t>у ч</a:t>
            </a:r>
            <a:r>
              <a:rPr lang="sr-Latn-CS"/>
              <a:t>ија очекивана вредност је варијанс</a:t>
            </a:r>
            <a:r>
              <a:rPr lang="sr-Cyrl-CS"/>
              <a:t>а </a:t>
            </a:r>
            <a:r>
              <a:rPr lang="sr-Latn-CS"/>
              <a:t>популациј</a:t>
            </a:r>
            <a:r>
              <a:rPr lang="sr-Cyrl-CS"/>
              <a:t>е</a:t>
            </a:r>
          </a:p>
          <a:p>
            <a:r>
              <a:rPr lang="sr-Latn-CS"/>
              <a:t>Очекивана вредност од</a:t>
            </a:r>
            <a:r>
              <a:rPr lang="sr-Cyrl-CS"/>
              <a:t>  </a:t>
            </a:r>
          </a:p>
          <a:p>
            <a:pPr>
              <a:buFontTx/>
              <a:buNone/>
            </a:pPr>
            <a:r>
              <a:rPr lang="sr-Cyrl-CS"/>
              <a:t>   </a:t>
            </a:r>
            <a:r>
              <a:rPr lang="sr-Latn-CS"/>
              <a:t>се може показати као  </a:t>
            </a:r>
            <a:endParaRPr lang="sr-Cyrl-CS"/>
          </a:p>
          <a:p>
            <a:pPr lvl="1"/>
            <a:r>
              <a:rPr lang="sr-Latn-CS"/>
              <a:t>стога делимо са </a:t>
            </a:r>
            <a:r>
              <a:rPr lang="sr-Latn-CS" i="1"/>
              <a:t>n</a:t>
            </a:r>
            <a:r>
              <a:rPr lang="sr-Latn-CS"/>
              <a:t> -1</a:t>
            </a:r>
            <a:r>
              <a:rPr lang="sr-Cyrl-CS"/>
              <a:t>, а </a:t>
            </a:r>
            <a:r>
              <a:rPr lang="sr-Latn-CS"/>
              <a:t>не са </a:t>
            </a:r>
            <a:r>
              <a:rPr lang="sr-Latn-CS" i="1"/>
              <a:t>n</a:t>
            </a:r>
            <a:r>
              <a:rPr lang="sr-Latn-CS"/>
              <a:t>, да бисмо добили </a:t>
            </a:r>
            <a:r>
              <a:rPr lang="sr-Cyrl-CS"/>
              <a:t>нашу </a:t>
            </a:r>
            <a:r>
              <a:rPr lang="sr-Latn-CS"/>
              <a:t>процену варијансе</a:t>
            </a:r>
          </a:p>
        </p:txBody>
      </p:sp>
      <p:sp>
        <p:nvSpPr>
          <p:cNvPr id="8714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71429" name="Object 5"/>
          <p:cNvGraphicFramePr>
            <a:graphicFrameLocks noChangeAspect="1"/>
          </p:cNvGraphicFramePr>
          <p:nvPr/>
        </p:nvGraphicFramePr>
        <p:xfrm>
          <a:off x="5541963" y="3048000"/>
          <a:ext cx="143510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429" name="Equation" r:id="rId3" imgW="647700" imgH="279400" progId="Equation.3">
                  <p:embed/>
                </p:oleObj>
              </mc:Choice>
              <mc:Fallback>
                <p:oleObj name="Equation" r:id="rId3" imgW="647700" imgH="2794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1963" y="3048000"/>
                        <a:ext cx="1435100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14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71431" name="Object 7"/>
          <p:cNvGraphicFramePr>
            <a:graphicFrameLocks noChangeAspect="1"/>
          </p:cNvGraphicFramePr>
          <p:nvPr/>
        </p:nvGraphicFramePr>
        <p:xfrm>
          <a:off x="5095875" y="3762375"/>
          <a:ext cx="2071688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431" name="Equation" r:id="rId5" imgW="825500" imgH="190500" progId="Equation.3">
                  <p:embed/>
                </p:oleObj>
              </mc:Choice>
              <mc:Fallback>
                <p:oleObj name="Equation" r:id="rId5" imgW="825500" imgH="1905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5875" y="3762375"/>
                        <a:ext cx="2071688" cy="476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31F19-7E8E-43FC-8BE0-86B8E22952FF}" type="slidenum">
              <a:rPr lang="en-US"/>
              <a:pPr/>
              <a:t>33</a:t>
            </a:fld>
            <a:endParaRPr lang="en-US"/>
          </a:p>
        </p:txBody>
      </p:sp>
      <p:sp>
        <p:nvSpPr>
          <p:cNvPr id="1059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Poisson-ова расподела</a:t>
            </a:r>
            <a:endParaRPr lang="sr-Latn-CS"/>
          </a:p>
        </p:txBody>
      </p:sp>
      <p:sp>
        <p:nvSpPr>
          <p:cNvPr id="1059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600"/>
              <a:t>Претпостављам</a:t>
            </a:r>
            <a:r>
              <a:rPr lang="sr-Cyrl-CS" sz="2600"/>
              <a:t>о</a:t>
            </a:r>
            <a:r>
              <a:rPr lang="sr-Latn-CS" sz="2600"/>
              <a:t> догађај</a:t>
            </a:r>
            <a:r>
              <a:rPr lang="sr-Cyrl-CS" sz="2600"/>
              <a:t>е који се дешавају</a:t>
            </a:r>
            <a:r>
              <a:rPr lang="sr-Latn-CS" sz="2600"/>
              <a:t> случајно и независно у времену константном брзином</a:t>
            </a:r>
            <a:endParaRPr lang="sr-Cyrl-CS" sz="2600"/>
          </a:p>
          <a:p>
            <a:pPr>
              <a:lnSpc>
                <a:spcPct val="90000"/>
              </a:lnSpc>
            </a:pPr>
            <a:r>
              <a:rPr lang="sr-Latn-CS" sz="2600" b="1"/>
              <a:t>Poisson-ова расподела</a:t>
            </a:r>
            <a:r>
              <a:rPr lang="sr-Latn-CS" sz="2600"/>
              <a:t> је расподела </a:t>
            </a:r>
            <a:r>
              <a:rPr lang="sr-Cyrl-CS" sz="2600"/>
              <a:t>праћена</a:t>
            </a:r>
            <a:r>
              <a:rPr lang="sr-Latn-CS" sz="2600"/>
              <a:t> број</a:t>
            </a:r>
            <a:r>
              <a:rPr lang="sr-Cyrl-CS" sz="2600"/>
              <a:t>ем</a:t>
            </a:r>
            <a:r>
              <a:rPr lang="sr-Latn-CS" sz="2600"/>
              <a:t> догађаја који се де</a:t>
            </a:r>
            <a:r>
              <a:rPr lang="sr-Cyrl-CS" sz="2600"/>
              <a:t>шавају</a:t>
            </a:r>
            <a:r>
              <a:rPr lang="sr-Latn-CS" sz="2600"/>
              <a:t> у фиксном временском интервалу</a:t>
            </a:r>
            <a:endParaRPr lang="sr-Cyrl-CS" sz="2600"/>
          </a:p>
          <a:p>
            <a:pPr>
              <a:lnSpc>
                <a:spcPct val="90000"/>
              </a:lnSpc>
            </a:pPr>
            <a:r>
              <a:rPr lang="sr-Latn-CS" sz="2600"/>
              <a:t>Ако се догађаји </a:t>
            </a:r>
            <a:r>
              <a:rPr lang="sr-Cyrl-CS" sz="2600"/>
              <a:t>дешавају</a:t>
            </a:r>
            <a:r>
              <a:rPr lang="sr-Latn-CS" sz="2600"/>
              <a:t> са стопом μ догађаја у јединици времена, вероватноћа </a:t>
            </a:r>
            <a:r>
              <a:rPr lang="sr-Latn-CS" sz="2600" i="1"/>
              <a:t>r</a:t>
            </a:r>
            <a:r>
              <a:rPr lang="sr-Latn-CS" sz="2600"/>
              <a:t> догађаја koji се дешаваju у јединици времена је </a:t>
            </a:r>
            <a:endParaRPr lang="sr-Cyrl-CS" sz="2600"/>
          </a:p>
          <a:p>
            <a:pPr>
              <a:lnSpc>
                <a:spcPct val="90000"/>
              </a:lnSpc>
            </a:pPr>
            <a:endParaRPr lang="sr-Cyrl-CS" sz="2600"/>
          </a:p>
          <a:p>
            <a:pPr>
              <a:lnSpc>
                <a:spcPct val="90000"/>
              </a:lnSpc>
              <a:buFontTx/>
              <a:buNone/>
            </a:pPr>
            <a:r>
              <a:rPr lang="sr-Cyrl-CS" sz="2600"/>
              <a:t>                     ,	</a:t>
            </a:r>
            <a:r>
              <a:rPr lang="sr-Latn-CS" sz="2600"/>
              <a:t>где је е = 2.718...</a:t>
            </a:r>
          </a:p>
        </p:txBody>
      </p:sp>
      <p:sp>
        <p:nvSpPr>
          <p:cNvPr id="1059844" name="Rectangle 4"/>
          <p:cNvSpPr>
            <a:spLocks noChangeArrowheads="1"/>
          </p:cNvSpPr>
          <p:nvPr/>
        </p:nvSpPr>
        <p:spPr bwMode="auto">
          <a:xfrm>
            <a:off x="0" y="3243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59845" name="Object 5"/>
          <p:cNvGraphicFramePr>
            <a:graphicFrameLocks noChangeAspect="1"/>
          </p:cNvGraphicFramePr>
          <p:nvPr/>
        </p:nvGraphicFramePr>
        <p:xfrm>
          <a:off x="1201738" y="5159375"/>
          <a:ext cx="1146175" cy="99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845" name="Equation" r:id="rId3" imgW="431613" imgH="368140" progId="Equation.3">
                  <p:embed/>
                </p:oleObj>
              </mc:Choice>
              <mc:Fallback>
                <p:oleObj name="Equation" r:id="rId3" imgW="431613" imgH="3681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1738" y="5159375"/>
                        <a:ext cx="1146175" cy="992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4FF89-4B15-43FD-BF96-CF661BA194C7}" type="slidenum">
              <a:rPr lang="en-US"/>
              <a:pPr/>
              <a:t>34</a:t>
            </a:fld>
            <a:endParaRPr lang="en-US"/>
          </a:p>
        </p:txBody>
      </p:sp>
      <p:sp>
        <p:nvSpPr>
          <p:cNvPr id="1061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Poisson-ова расподела</a:t>
            </a:r>
            <a:endParaRPr lang="sr-Latn-CS"/>
          </a:p>
        </p:txBody>
      </p:sp>
      <p:sp>
        <p:nvSpPr>
          <p:cNvPr id="1061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sr-Latn-CS" sz="2800"/>
              <a:t>Средина Poisson-ов</a:t>
            </a:r>
            <a:r>
              <a:rPr lang="sr-Cyrl-CS" sz="2800"/>
              <a:t>е</a:t>
            </a:r>
            <a:r>
              <a:rPr lang="sr-Latn-CS" sz="2800"/>
              <a:t> расподела за број догађаја у јединици времена је једноставно стопа, μ</a:t>
            </a:r>
            <a:endParaRPr lang="sr-Cyrl-CS" sz="2800"/>
          </a:p>
          <a:p>
            <a:pPr>
              <a:lnSpc>
                <a:spcPct val="95000"/>
              </a:lnSpc>
            </a:pPr>
            <a:r>
              <a:rPr lang="sr-Latn-CS" sz="2800"/>
              <a:t>Варијанс</a:t>
            </a:r>
            <a:r>
              <a:rPr lang="sr-Cyrl-CS" sz="2800"/>
              <a:t>а </a:t>
            </a:r>
            <a:r>
              <a:rPr lang="sr-Latn-CS" sz="2800"/>
              <a:t>Poisson-ов</a:t>
            </a:r>
            <a:r>
              <a:rPr lang="sr-Cyrl-CS" sz="2800"/>
              <a:t>е</a:t>
            </a:r>
            <a:r>
              <a:rPr lang="sr-Latn-CS" sz="2800"/>
              <a:t> расподела </a:t>
            </a:r>
            <a:r>
              <a:rPr lang="sr-Cyrl-CS" sz="2800"/>
              <a:t>ј</a:t>
            </a:r>
            <a:r>
              <a:rPr lang="sr-Latn-CS" sz="2800"/>
              <a:t>е такође једнака μ</a:t>
            </a:r>
            <a:endParaRPr lang="sr-Cyrl-CS" sz="2800"/>
          </a:p>
          <a:p>
            <a:pPr>
              <a:lnSpc>
                <a:spcPct val="95000"/>
              </a:lnSpc>
            </a:pPr>
            <a:r>
              <a:rPr lang="sr-Latn-CS" sz="2800"/>
              <a:t>Poisson је фамилија расподела, као што је </a:t>
            </a:r>
            <a:r>
              <a:rPr lang="sr-Cyrl-CS" sz="2800"/>
              <a:t>Биномна</a:t>
            </a:r>
            <a:r>
              <a:rPr lang="sr-Latn-CS" sz="2800"/>
              <a:t>, али само </a:t>
            </a:r>
            <a:r>
              <a:rPr lang="sr-Cyrl-CS" sz="2800"/>
              <a:t>са </a:t>
            </a:r>
            <a:r>
              <a:rPr lang="sr-Latn-CS" sz="2800"/>
              <a:t>једн</a:t>
            </a:r>
            <a:r>
              <a:rPr lang="sr-Cyrl-CS" sz="2800"/>
              <a:t>им</a:t>
            </a:r>
            <a:r>
              <a:rPr lang="sr-Latn-CS" sz="2800"/>
              <a:t> параметр</a:t>
            </a:r>
            <a:r>
              <a:rPr lang="sr-Cyrl-CS" sz="2800"/>
              <a:t>ом</a:t>
            </a:r>
            <a:r>
              <a:rPr lang="sr-Latn-CS" sz="2800"/>
              <a:t>, μ</a:t>
            </a:r>
            <a:endParaRPr lang="sr-Cyrl-CS" sz="2800"/>
          </a:p>
          <a:p>
            <a:pPr>
              <a:lnSpc>
                <a:spcPct val="95000"/>
              </a:lnSpc>
            </a:pPr>
            <a:r>
              <a:rPr lang="sr-Latn-CS" sz="2800"/>
              <a:t>Ова расподела је важн</a:t>
            </a:r>
            <a:r>
              <a:rPr lang="sr-Cyrl-CS" sz="2800"/>
              <a:t>а</a:t>
            </a:r>
          </a:p>
          <a:p>
            <a:pPr lvl="1">
              <a:lnSpc>
                <a:spcPct val="95000"/>
              </a:lnSpc>
            </a:pPr>
            <a:r>
              <a:rPr lang="sr-Latn-CS" sz="2400"/>
              <a:t>смртност од многих болести </a:t>
            </a:r>
            <a:r>
              <a:rPr lang="sr-Cyrl-CS" sz="2400"/>
              <a:t>се </a:t>
            </a:r>
            <a:r>
              <a:rPr lang="sr-Latn-CS" sz="2400"/>
              <a:t>мо</a:t>
            </a:r>
            <a:r>
              <a:rPr lang="sr-Cyrl-CS" sz="2400"/>
              <a:t>же</a:t>
            </a:r>
            <a:r>
              <a:rPr lang="sr-Latn-CS" sz="2400"/>
              <a:t> третирати као да се дешава случајно и независно у популацији</a:t>
            </a:r>
          </a:p>
        </p:txBody>
      </p:sp>
    </p:spTree>
  </p:cSld>
  <p:clrMapOvr>
    <a:masterClrMapping/>
  </p:clrMapOvr>
  <p:transition advTm="46519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DAC89-15A8-44B2-81D0-3C5FD08501CB}" type="slidenum">
              <a:rPr lang="en-US"/>
              <a:pPr/>
              <a:t>35</a:t>
            </a:fld>
            <a:endParaRPr lang="en-US"/>
          </a:p>
        </p:txBody>
      </p:sp>
      <p:sp>
        <p:nvSpPr>
          <p:cNvPr id="1063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Poisson</a:t>
            </a:r>
            <a:r>
              <a:rPr lang="sr-Cyrl-CS" sz="3600"/>
              <a:t>-ове </a:t>
            </a:r>
            <a:r>
              <a:rPr lang="sr-Latn-CS" sz="3600"/>
              <a:t>расподеле са четири различите </a:t>
            </a:r>
            <a:r>
              <a:rPr lang="sr-Cyrl-CS" sz="3600"/>
              <a:t>средине</a:t>
            </a:r>
            <a:r>
              <a:rPr lang="sr-Latn-CS" sz="3600"/>
              <a:t> </a:t>
            </a:r>
          </a:p>
        </p:txBody>
      </p:sp>
      <p:sp>
        <p:nvSpPr>
          <p:cNvPr id="1063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1063940" name="Picture 4" descr="Slika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75" y="1476375"/>
            <a:ext cx="6397625" cy="491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1F71-E43E-4A4B-9A64-F7119237F211}" type="slidenum">
              <a:rPr lang="en-US"/>
              <a:pPr/>
              <a:t>36</a:t>
            </a:fld>
            <a:endParaRPr lang="en-US"/>
          </a:p>
        </p:txBody>
      </p:sp>
      <p:sp>
        <p:nvSpPr>
          <p:cNvPr id="873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Вероватноћа </a:t>
            </a:r>
            <a:r>
              <a:rPr lang="sr-Cyrl-CS" sz="3600"/>
              <a:t>непрекидних </a:t>
            </a:r>
            <a:r>
              <a:rPr lang="en-GB" sz="3600"/>
              <a:t>променљив</a:t>
            </a:r>
            <a:r>
              <a:rPr lang="sr-Cyrl-CS" sz="3600"/>
              <a:t>их</a:t>
            </a:r>
            <a:r>
              <a:rPr lang="sr-Latn-CS" sz="3600"/>
              <a:t> </a:t>
            </a:r>
          </a:p>
        </p:txBody>
      </p:sp>
      <p:sp>
        <p:nvSpPr>
          <p:cNvPr id="873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sr-Latn-CS" sz="2400"/>
              <a:t>Kад</a:t>
            </a:r>
            <a:r>
              <a:rPr lang="sr-Cyrl-CS" sz="2400"/>
              <a:t>а </a:t>
            </a:r>
            <a:r>
              <a:rPr lang="sr-Latn-CS" sz="2400"/>
              <a:t>смо извели теорију вероватноће у дискретном случају</a:t>
            </a:r>
            <a:endParaRPr lang="sr-Cyrl-CS" sz="2400"/>
          </a:p>
          <a:p>
            <a:pPr lvl="1">
              <a:lnSpc>
                <a:spcPct val="95000"/>
              </a:lnSpc>
            </a:pPr>
            <a:r>
              <a:rPr lang="sr-Latn-CS" sz="2000"/>
              <a:t>били смо у могућности да кажемо која је вероватноћа случајне променљиве која узима одређену вредност</a:t>
            </a:r>
            <a:endParaRPr lang="sr-Cyrl-CS" sz="2000"/>
          </a:p>
          <a:p>
            <a:pPr>
              <a:lnSpc>
                <a:spcPct val="95000"/>
              </a:lnSpc>
            </a:pPr>
            <a:r>
              <a:rPr lang="sr-Latn-CS" sz="2400"/>
              <a:t>Док број могућих вредности расте, вероватноћа одређене вредности се смањује</a:t>
            </a:r>
            <a:endParaRPr lang="sr-Cyrl-CS" sz="2400"/>
          </a:p>
          <a:p>
            <a:pPr lvl="1">
              <a:lnSpc>
                <a:spcPct val="95000"/>
              </a:lnSpc>
            </a:pPr>
            <a:r>
              <a:rPr lang="sr-Latn-CS" sz="2000"/>
              <a:t>у Биномној расподели са </a:t>
            </a:r>
            <a:r>
              <a:rPr lang="sr-Latn-CS" sz="2000" i="1"/>
              <a:t>p</a:t>
            </a:r>
            <a:r>
              <a:rPr lang="sr-Latn-CS" sz="2000"/>
              <a:t> =</a:t>
            </a:r>
            <a:r>
              <a:rPr lang="sr-Cyrl-CS" sz="2000"/>
              <a:t> </a:t>
            </a:r>
            <a:r>
              <a:rPr lang="sr-Latn-CS" sz="2000"/>
              <a:t>0.5 и </a:t>
            </a:r>
            <a:r>
              <a:rPr lang="sr-Latn-CS" sz="2000" i="1"/>
              <a:t>n</a:t>
            </a:r>
            <a:r>
              <a:rPr lang="sr-Latn-CS" sz="2000"/>
              <a:t> = 2, најчешћа вредност</a:t>
            </a:r>
            <a:r>
              <a:rPr lang="sr-Cyrl-CS" sz="2000"/>
              <a:t> </a:t>
            </a:r>
            <a:r>
              <a:rPr lang="sr-Latn-CS" sz="2000"/>
              <a:t>1, има вероватноћу 0.5</a:t>
            </a:r>
            <a:endParaRPr lang="sr-Cyrl-CS" sz="2000"/>
          </a:p>
          <a:p>
            <a:pPr lvl="1">
              <a:lnSpc>
                <a:spcPct val="95000"/>
              </a:lnSpc>
            </a:pPr>
            <a:r>
              <a:rPr lang="sr-Latn-CS" sz="2000"/>
              <a:t>У Биномној расподели где је </a:t>
            </a:r>
            <a:r>
              <a:rPr lang="sr-Latn-CS" sz="2000" i="1"/>
              <a:t>p</a:t>
            </a:r>
            <a:r>
              <a:rPr lang="sr-Latn-CS" sz="2000"/>
              <a:t> = 0.5  и </a:t>
            </a:r>
            <a:r>
              <a:rPr lang="sr-Latn-CS" sz="2000" i="1"/>
              <a:t>n</a:t>
            </a:r>
            <a:r>
              <a:rPr lang="sr-Latn-CS" sz="2000"/>
              <a:t> = 100 најчешћа вредност 50, има вероватноћу 0.08</a:t>
            </a:r>
            <a:endParaRPr lang="sr-Cyrl-CS" sz="2000"/>
          </a:p>
          <a:p>
            <a:pPr>
              <a:lnSpc>
                <a:spcPct val="95000"/>
              </a:lnSpc>
            </a:pPr>
            <a:r>
              <a:rPr lang="sr-Latn-CS" sz="2400"/>
              <a:t>У таквим случајевима смо обично више заинтересовани за спектар вредности него за једну одређену вредност</a:t>
            </a:r>
          </a:p>
        </p:txBody>
      </p:sp>
    </p:spTree>
  </p:cSld>
  <p:clrMapOvr>
    <a:masterClrMapping/>
  </p:clrMapOvr>
  <p:transition advTm="46519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D12D-606D-4E99-AE16-2F4E37DCBCCE}" type="slidenum">
              <a:rPr lang="en-US"/>
              <a:pPr/>
              <a:t>37</a:t>
            </a:fld>
            <a:endParaRPr lang="en-US"/>
          </a:p>
        </p:txBody>
      </p:sp>
      <p:sp>
        <p:nvSpPr>
          <p:cNvPr id="875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Вероватноћа </a:t>
            </a:r>
            <a:r>
              <a:rPr lang="sr-Cyrl-CS" sz="3600"/>
              <a:t>непрекидних </a:t>
            </a:r>
            <a:r>
              <a:rPr lang="en-GB" sz="3600"/>
              <a:t>променљив</a:t>
            </a:r>
            <a:r>
              <a:rPr lang="sr-Cyrl-CS" sz="3600"/>
              <a:t>их</a:t>
            </a:r>
            <a:endParaRPr lang="sr-Latn-CS" sz="3600"/>
          </a:p>
        </p:txBody>
      </p:sp>
      <p:sp>
        <p:nvSpPr>
          <p:cNvPr id="875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400"/>
              <a:t>За </a:t>
            </a:r>
            <a:r>
              <a:rPr lang="sr-Cyrl-CS" sz="2400"/>
              <a:t>непрекидну </a:t>
            </a:r>
            <a:r>
              <a:rPr lang="sr-Latn-CS" sz="2400"/>
              <a:t>променљиву, као што је висина, скуп могућих вредности је неограничен и вероватноћа било које одређене вредности је нула</a:t>
            </a:r>
            <a:r>
              <a:rPr lang="sr-Cyrl-CS" sz="2400"/>
              <a:t> </a:t>
            </a:r>
          </a:p>
          <a:p>
            <a:r>
              <a:rPr lang="sr-Latn-CS" sz="2400"/>
              <a:t>Aко је </a:t>
            </a:r>
            <a:r>
              <a:rPr lang="sr-Latn-CS" sz="2400" i="1"/>
              <a:t>p</a:t>
            </a:r>
            <a:r>
              <a:rPr lang="sr-Latn-CS" sz="2400"/>
              <a:t> пропорција појединаца у популацији чије су вредности између датих граница, а ми изаберемо неку особу случајно, </a:t>
            </a:r>
            <a:endParaRPr lang="sr-Cyrl-CS" sz="2400"/>
          </a:p>
          <a:p>
            <a:pPr lvl="1"/>
            <a:r>
              <a:rPr lang="sr-Latn-CS" sz="2000"/>
              <a:t>вероватноћа да ћемо изабрати особу која се налази у оквиру ових граница је једнака </a:t>
            </a:r>
            <a:r>
              <a:rPr lang="sr-Latn-CS" sz="2000" i="1"/>
              <a:t>p</a:t>
            </a:r>
            <a:endParaRPr lang="sr-Cyrl-CS" sz="2000" i="1"/>
          </a:p>
          <a:p>
            <a:r>
              <a:rPr lang="sr-Latn-CS" sz="2400"/>
              <a:t>Ово произилази из наше дефиниције вероватноће, да је избор сваког поједи</a:t>
            </a:r>
            <a:r>
              <a:rPr lang="sr-Cyrl-CS" sz="2400"/>
              <a:t>н</a:t>
            </a:r>
            <a:r>
              <a:rPr lang="sr-Latn-CS" sz="2400"/>
              <a:t>ца </a:t>
            </a:r>
            <a:r>
              <a:rPr lang="sr-Cyrl-CS" sz="2400"/>
              <a:t>под</a:t>
            </a:r>
            <a:r>
              <a:rPr lang="sr-Latn-CS" sz="2400"/>
              <a:t>једнако могућ</a:t>
            </a:r>
            <a:endParaRPr lang="sr-Cyrl-CS" sz="2400"/>
          </a:p>
          <a:p>
            <a:r>
              <a:rPr lang="sr-Latn-CS" sz="2400"/>
              <a:t>Проблем је налажење и давање вредности овој вероватноћи</a:t>
            </a:r>
          </a:p>
        </p:txBody>
      </p:sp>
    </p:spTree>
  </p:cSld>
  <p:clrMapOvr>
    <a:masterClrMapping/>
  </p:clrMapOvr>
  <p:transition advTm="46519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C4A52-B828-4BCA-BEE6-5E708902B316}" type="slidenum">
              <a:rPr lang="en-US"/>
              <a:pPr/>
              <a:t>38</a:t>
            </a:fld>
            <a:endParaRPr lang="en-US"/>
          </a:p>
        </p:txBody>
      </p:sp>
      <p:sp>
        <p:nvSpPr>
          <p:cNvPr id="877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Хистограм који показује густину релативне учесталости </a:t>
            </a:r>
          </a:p>
        </p:txBody>
      </p:sp>
      <p:sp>
        <p:nvSpPr>
          <p:cNvPr id="877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77572" name="Picture 4" descr="Slika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6825" y="1436688"/>
            <a:ext cx="6553200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D260D-AEF9-4AA0-800A-ECBFE4BA6F6D}" type="slidenum">
              <a:rPr lang="en-US"/>
              <a:pPr/>
              <a:t>39</a:t>
            </a:fld>
            <a:endParaRPr lang="en-US"/>
          </a:p>
        </p:txBody>
      </p:sp>
      <p:sp>
        <p:nvSpPr>
          <p:cNvPr id="87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Вероватноћа </a:t>
            </a:r>
            <a:r>
              <a:rPr lang="sr-Cyrl-CS" sz="3600"/>
              <a:t>непрекидних </a:t>
            </a:r>
            <a:r>
              <a:rPr lang="en-GB" sz="3600"/>
              <a:t>променљив</a:t>
            </a:r>
            <a:r>
              <a:rPr lang="sr-Cyrl-CS" sz="3600"/>
              <a:t>их</a:t>
            </a:r>
            <a:endParaRPr lang="sr-Latn-CS" sz="3600"/>
          </a:p>
        </p:txBody>
      </p:sp>
      <p:sp>
        <p:nvSpPr>
          <p:cNvPr id="879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На пример, да проценимо релативну </a:t>
            </a:r>
            <a:r>
              <a:rPr lang="sr-Cyrl-CS"/>
              <a:t>учесталост </a:t>
            </a:r>
            <a:r>
              <a:rPr lang="sr-Latn-CS"/>
              <a:t>између 10 и 20 на </a:t>
            </a:r>
            <a:r>
              <a:rPr lang="sr-Cyrl-CS"/>
              <a:t>претходној </a:t>
            </a:r>
            <a:r>
              <a:rPr lang="sr-Latn-CS"/>
              <a:t>слици </a:t>
            </a:r>
            <a:endParaRPr lang="sr-Cyrl-CS"/>
          </a:p>
          <a:p>
            <a:pPr lvl="1"/>
            <a:r>
              <a:rPr lang="sr-Latn-CS"/>
              <a:t>имамо густину од 10 до 15 као 0.05 и </a:t>
            </a:r>
            <a:endParaRPr lang="sr-Cyrl-CS"/>
          </a:p>
          <a:p>
            <a:pPr lvl="1"/>
            <a:r>
              <a:rPr lang="sr-Latn-CS"/>
              <a:t>између 15 и 20 као 0.03</a:t>
            </a:r>
            <a:endParaRPr lang="sr-Cyrl-CS"/>
          </a:p>
          <a:p>
            <a:pPr>
              <a:spcBef>
                <a:spcPct val="50000"/>
              </a:spcBef>
            </a:pPr>
            <a:r>
              <a:rPr lang="sr-Latn-CS"/>
              <a:t>Тако је је релативна учесталост </a:t>
            </a:r>
            <a:endParaRPr lang="sr-Cyrl-CS"/>
          </a:p>
          <a:p>
            <a:pPr>
              <a:spcBef>
                <a:spcPct val="40000"/>
              </a:spcBef>
              <a:buFontTx/>
              <a:buNone/>
            </a:pPr>
            <a:r>
              <a:rPr lang="sr-Latn-CS" sz="2600"/>
              <a:t>0.05 x (15 - 10) + 0.03 x (20 - 15) = 0.25 + 0.15 = 0.40</a:t>
            </a:r>
          </a:p>
        </p:txBody>
      </p:sp>
    </p:spTree>
  </p:cSld>
  <p:clrMapOvr>
    <a:masterClrMapping/>
  </p:clrMapOvr>
  <p:transition advTm="46519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417F0-E4E1-4830-B1E0-99797F58FEB8}" type="slidenum">
              <a:rPr lang="en-US"/>
              <a:pPr/>
              <a:t>4</a:t>
            </a:fld>
            <a:endParaRPr lang="en-US"/>
          </a:p>
        </p:txBody>
      </p:sp>
      <p:sp>
        <p:nvSpPr>
          <p:cNvPr id="814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Вероватноћа</a:t>
            </a:r>
            <a:endParaRPr lang="sr-Latn-CS"/>
          </a:p>
        </p:txBody>
      </p:sp>
      <p:sp>
        <p:nvSpPr>
          <p:cNvPr id="814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04950"/>
            <a:ext cx="8229600" cy="48450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r-Latn-CS" sz="2400"/>
              <a:t>Учестала дефиниција вероватноће такође се односи на </a:t>
            </a:r>
            <a:r>
              <a:rPr lang="sr-Cyrl-CS" sz="2400"/>
              <a:t>континуално </a:t>
            </a:r>
            <a:r>
              <a:rPr lang="sr-Latn-CS" sz="2400"/>
              <a:t>мерењ</a:t>
            </a:r>
            <a:r>
              <a:rPr lang="sr-Cyrl-CS" sz="2400"/>
              <a:t>е</a:t>
            </a:r>
            <a:r>
              <a:rPr lang="sr-Latn-CS" sz="2400"/>
              <a:t>, као </a:t>
            </a:r>
            <a:r>
              <a:rPr lang="sr-Cyrl-CS" sz="2400"/>
              <a:t>ш</a:t>
            </a:r>
            <a:r>
              <a:rPr lang="sr-Latn-CS" sz="2400"/>
              <a:t>то је људска висина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Latn-CS" sz="2400"/>
              <a:t>На пример, претпоставимо да је просечна висина женске популације 168 цм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sr-Cyrl-CS" sz="2000"/>
              <a:t>о</a:t>
            </a:r>
            <a:r>
              <a:rPr lang="sr-Latn-CS" sz="2000"/>
              <a:t>нда је половина женске популације виша од 168 цм</a:t>
            </a:r>
            <a:endParaRPr lang="sr-Cyrl-CS" sz="2000"/>
          </a:p>
          <a:p>
            <a:pPr lvl="1">
              <a:lnSpc>
                <a:spcPct val="90000"/>
              </a:lnSpc>
            </a:pPr>
            <a:r>
              <a:rPr lang="sr-Cyrl-CS" sz="2000"/>
              <a:t>а</a:t>
            </a:r>
            <a:r>
              <a:rPr lang="sr-Latn-CS" sz="2000"/>
              <a:t>ко изаберемо жене случајно у дугом низу изабраних, жене ће бити више од 168 цм</a:t>
            </a:r>
            <a:endParaRPr lang="sr-Cyrl-CS" sz="2000"/>
          </a:p>
          <a:p>
            <a:pPr lvl="1">
              <a:lnSpc>
                <a:spcPct val="90000"/>
              </a:lnSpc>
            </a:pPr>
            <a:r>
              <a:rPr lang="sr-Cyrl-CS" sz="2000"/>
              <a:t>в</a:t>
            </a:r>
            <a:r>
              <a:rPr lang="sr-Latn-CS" sz="2000"/>
              <a:t>ероватноћа да је</a:t>
            </a:r>
            <a:r>
              <a:rPr lang="sr-Cyrl-CS" sz="2000"/>
              <a:t> </a:t>
            </a:r>
            <a:r>
              <a:rPr lang="sr-Latn-CS" sz="2000"/>
              <a:t>жена виша од 168 цм је једна половина</a:t>
            </a:r>
            <a:endParaRPr lang="sr-Cyrl-CS" sz="2000"/>
          </a:p>
          <a:p>
            <a:pPr lvl="1">
              <a:lnSpc>
                <a:spcPct val="90000"/>
              </a:lnSpc>
            </a:pPr>
            <a:r>
              <a:rPr lang="sr-Cyrl-CS" sz="2000"/>
              <a:t>к</a:t>
            </a:r>
            <a:r>
              <a:rPr lang="sr-Latn-CS" sz="2000"/>
              <a:t>ада меримо </a:t>
            </a:r>
            <a:r>
              <a:rPr lang="sr-Cyrl-CS" sz="2000"/>
              <a:t>непрекидни квантитет </a:t>
            </a:r>
            <a:r>
              <a:rPr lang="sr-Latn-CS" sz="2000"/>
              <a:t>увек смо ограничени методом мерења, кад</a:t>
            </a:r>
            <a:r>
              <a:rPr lang="sr-Cyrl-CS" sz="2000"/>
              <a:t>а </a:t>
            </a:r>
            <a:r>
              <a:rPr lang="sr-Latn-CS" sz="2000"/>
              <a:t>кажемо да је жена висока 170 цм мислимо да је висина између, рецимо 169.5 цм и 170.5 цм</a:t>
            </a:r>
            <a:endParaRPr lang="sr-Cyrl-CS" sz="2000"/>
          </a:p>
          <a:p>
            <a:pPr>
              <a:lnSpc>
                <a:spcPct val="90000"/>
              </a:lnSpc>
            </a:pPr>
            <a:r>
              <a:rPr lang="sr-Cyrl-CS" sz="2400"/>
              <a:t>Н</a:t>
            </a:r>
            <a:r>
              <a:rPr lang="sr-Latn-CS" sz="2400"/>
              <a:t>ас интересује вероватноћа случајне променљиве која узима вредности између </a:t>
            </a:r>
            <a:r>
              <a:rPr lang="sr-Cyrl-CS" sz="2400"/>
              <a:t>извесних </a:t>
            </a:r>
            <a:r>
              <a:rPr lang="sr-Latn-CS" sz="2400"/>
              <a:t>граница, </a:t>
            </a:r>
            <a:r>
              <a:rPr lang="sr-Cyrl-CS" sz="2400"/>
              <a:t>пре </a:t>
            </a:r>
            <a:r>
              <a:rPr lang="sr-Latn-CS" sz="2400"/>
              <a:t>не</a:t>
            </a:r>
            <a:r>
              <a:rPr lang="sr-Cyrl-CS" sz="2400"/>
              <a:t>го </a:t>
            </a:r>
            <a:r>
              <a:rPr lang="sr-Latn-CS" sz="2400"/>
              <a:t>између одређених вредности</a:t>
            </a:r>
          </a:p>
        </p:txBody>
      </p:sp>
    </p:spTree>
  </p:cSld>
  <p:clrMapOvr>
    <a:masterClrMapping/>
  </p:clrMapOvr>
  <p:transition advTm="46519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21996-8729-4BAB-8F48-4CF8658E08AF}" type="slidenum">
              <a:rPr lang="en-US"/>
              <a:pPr/>
              <a:t>40</a:t>
            </a:fld>
            <a:endParaRPr lang="en-US"/>
          </a:p>
        </p:txBody>
      </p:sp>
      <p:sp>
        <p:nvSpPr>
          <p:cNvPr id="88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Утицај на расподелу учесталости узорка чија вели</a:t>
            </a:r>
            <a:r>
              <a:rPr lang="sr-Cyrl-CS" sz="3600"/>
              <a:t>ч</a:t>
            </a:r>
            <a:r>
              <a:rPr lang="sr-Latn-CS" sz="3600"/>
              <a:t>ина расте </a:t>
            </a:r>
          </a:p>
        </p:txBody>
      </p:sp>
      <p:sp>
        <p:nvSpPr>
          <p:cNvPr id="881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81668" name="Picture 4" descr="Slika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4575" y="1449388"/>
            <a:ext cx="6538913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C26FD-80D0-4D56-B642-E659A518067A}" type="slidenum">
              <a:rPr lang="en-US"/>
              <a:pPr/>
              <a:t>41</a:t>
            </a:fld>
            <a:endParaRPr lang="en-US"/>
          </a:p>
        </p:txBody>
      </p:sp>
      <p:sp>
        <p:nvSpPr>
          <p:cNvPr id="883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2600"/>
              <a:t>Густина релативне учесталости или функција густине вероватноће, </a:t>
            </a:r>
            <a:r>
              <a:rPr lang="sr-Cyrl-CS" sz="2600"/>
              <a:t>која </a:t>
            </a:r>
            <a:r>
              <a:rPr lang="sr-Latn-CS" sz="2600"/>
              <a:t>показ</a:t>
            </a:r>
            <a:r>
              <a:rPr lang="sr-Cyrl-CS" sz="2600"/>
              <a:t>ује </a:t>
            </a:r>
            <a:r>
              <a:rPr lang="sr-Latn-CS" sz="2600"/>
              <a:t>вероватноћ</a:t>
            </a:r>
            <a:r>
              <a:rPr lang="sr-Cyrl-CS" sz="2600"/>
              <a:t>у </a:t>
            </a:r>
            <a:r>
              <a:rPr lang="sr-Latn-CS" sz="2600"/>
              <a:t>посматрања између 10 и 20 </a:t>
            </a:r>
          </a:p>
        </p:txBody>
      </p:sp>
      <p:sp>
        <p:nvSpPr>
          <p:cNvPr id="88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83716" name="Picture 4" descr="Slika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625" y="1423988"/>
            <a:ext cx="7075488" cy="493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B1C49-EBC3-4EA7-9796-51F004B8799B}" type="slidenum">
              <a:rPr lang="en-US"/>
              <a:pPr/>
              <a:t>42</a:t>
            </a:fld>
            <a:endParaRPr lang="en-US"/>
          </a:p>
        </p:txBody>
      </p:sp>
      <p:sp>
        <p:nvSpPr>
          <p:cNvPr id="885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Средина µ, стандарднo одступање σ, и функција густине </a:t>
            </a:r>
            <a:r>
              <a:rPr lang="sr-Cyrl-CS" sz="3600"/>
              <a:t>вероватноће</a:t>
            </a:r>
            <a:r>
              <a:rPr lang="sr-Latn-CS" sz="3600"/>
              <a:t> </a:t>
            </a:r>
          </a:p>
        </p:txBody>
      </p:sp>
      <p:sp>
        <p:nvSpPr>
          <p:cNvPr id="88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85764" name="Picture 4" descr="Slika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188" y="1450975"/>
            <a:ext cx="7307262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B15BA-E19D-4820-8ADF-95A576DDFFFA}" type="slidenum">
              <a:rPr lang="en-US"/>
              <a:pPr/>
              <a:t>43</a:t>
            </a:fld>
            <a:endParaRPr lang="en-US"/>
          </a:p>
        </p:txBody>
      </p:sp>
      <p:sp>
        <p:nvSpPr>
          <p:cNvPr id="887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Нормална расподела (The Normal distribution)</a:t>
            </a:r>
            <a:r>
              <a:rPr lang="sr-Latn-CS" sz="3600"/>
              <a:t> </a:t>
            </a:r>
          </a:p>
        </p:txBody>
      </p:sp>
      <p:sp>
        <p:nvSpPr>
          <p:cNvPr id="887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800"/>
              <a:t>Нормална расподела, такође позната као Га</a:t>
            </a:r>
            <a:r>
              <a:rPr lang="sr-Cyrl-CS" sz="2800"/>
              <a:t>усова (</a:t>
            </a:r>
            <a:r>
              <a:rPr lang="sr-Latn-CS" sz="2800" i="1"/>
              <a:t>Gaussian</a:t>
            </a:r>
            <a:r>
              <a:rPr lang="sr-Cyrl-CS" sz="2800"/>
              <a:t>) </a:t>
            </a:r>
            <a:r>
              <a:rPr lang="sr-Latn-CS" sz="2800"/>
              <a:t>расподела</a:t>
            </a:r>
            <a:r>
              <a:rPr lang="sr-Cyrl-CS" sz="2800"/>
              <a:t> је</a:t>
            </a:r>
          </a:p>
          <a:p>
            <a:pPr lvl="1">
              <a:lnSpc>
                <a:spcPct val="90000"/>
              </a:lnSpc>
            </a:pPr>
            <a:r>
              <a:rPr lang="sr-Latn-CS" sz="2400"/>
              <a:t>основна расподела вероватноће у статистици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Latn-CS" sz="2800"/>
              <a:t>Реч </a:t>
            </a:r>
            <a:r>
              <a:rPr lang="sr-Cyrl-CS" sz="2800"/>
              <a:t>''</a:t>
            </a:r>
            <a:r>
              <a:rPr lang="sr-Latn-CS" sz="2800"/>
              <a:t>нормална</a:t>
            </a:r>
            <a:r>
              <a:rPr lang="sr-Cyrl-CS" sz="2800"/>
              <a:t>'' </a:t>
            </a:r>
            <a:r>
              <a:rPr lang="sr-Latn-CS" sz="2800"/>
              <a:t>се овде не користи у свом основном значењу </a:t>
            </a:r>
            <a:r>
              <a:rPr lang="sr-Cyrl-CS" sz="2800"/>
              <a:t>''</a:t>
            </a:r>
            <a:r>
              <a:rPr lang="sr-Latn-CS" sz="2800"/>
              <a:t>обично или често</a:t>
            </a:r>
            <a:r>
              <a:rPr lang="sr-Cyrl-CS" sz="2800"/>
              <a:t>''</a:t>
            </a:r>
            <a:r>
              <a:rPr lang="sr-Latn-CS" sz="2800"/>
              <a:t>, или у њеном значењу у медицини </a:t>
            </a:r>
            <a:r>
              <a:rPr lang="sr-Cyrl-CS" sz="2800"/>
              <a:t>''</a:t>
            </a:r>
            <a:r>
              <a:rPr lang="sr-Latn-CS" sz="2800"/>
              <a:t>без болести</a:t>
            </a:r>
            <a:r>
              <a:rPr lang="sr-Cyrl-CS" sz="2800"/>
              <a:t>''</a:t>
            </a:r>
          </a:p>
          <a:p>
            <a:pPr>
              <a:lnSpc>
                <a:spcPct val="90000"/>
              </a:lnSpc>
            </a:pPr>
            <a:r>
              <a:rPr lang="sr-Latn-CS" sz="2800"/>
              <a:t>Употреба ове  речи се односи на њено старо значење ''у складу </a:t>
            </a:r>
            <a:r>
              <a:rPr lang="sr-Cyrl-CS" sz="2800"/>
              <a:t>с</a:t>
            </a:r>
            <a:r>
              <a:rPr lang="sr-Latn-CS" sz="2800"/>
              <a:t>а правилом или шаблоном''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sr-Latn-CS" sz="2800"/>
              <a:t>Нормална расподела је форма којој тежи Биномна расподела док јој параметар </a:t>
            </a:r>
            <a:r>
              <a:rPr lang="sr-Latn-CS" sz="2800" i="1"/>
              <a:t>n</a:t>
            </a:r>
            <a:r>
              <a:rPr lang="sr-Latn-CS" sz="2800"/>
              <a:t> расте</a:t>
            </a:r>
            <a:endParaRPr lang="sr-Cyrl-CS" sz="2800"/>
          </a:p>
        </p:txBody>
      </p:sp>
    </p:spTree>
  </p:cSld>
  <p:clrMapOvr>
    <a:masterClrMapping/>
  </p:clrMapOvr>
  <p:transition advTm="46519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4CE9E-1055-4F00-A8A2-FA3C5BE6B67C}" type="slidenum">
              <a:rPr lang="en-US"/>
              <a:pPr/>
              <a:t>44</a:t>
            </a:fld>
            <a:endParaRPr lang="en-US"/>
          </a:p>
        </p:txBody>
      </p:sp>
      <p:sp>
        <p:nvSpPr>
          <p:cNvPr id="889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2400"/>
              <a:t>Биномна расподела за </a:t>
            </a:r>
            <a:r>
              <a:rPr lang="sr-Latn-CS" sz="2400" i="1"/>
              <a:t>p</a:t>
            </a:r>
            <a:r>
              <a:rPr lang="sr-Latn-CS" sz="2400"/>
              <a:t> = 0.3 и шест различитих вредности </a:t>
            </a:r>
            <a:r>
              <a:rPr lang="sr-Latn-CS" sz="2400" i="1"/>
              <a:t>n,</a:t>
            </a:r>
            <a:r>
              <a:rPr lang="sr-Latn-CS" sz="2400"/>
              <a:t> </a:t>
            </a:r>
            <a:r>
              <a:rPr lang="sr-Cyrl-CS" sz="2400"/>
              <a:t>са </a:t>
            </a:r>
            <a:r>
              <a:rPr lang="sr-Latn-CS" sz="2400"/>
              <a:t>одговара</a:t>
            </a:r>
            <a:r>
              <a:rPr lang="sr-Cyrl-CS" sz="2400"/>
              <a:t>јућим </a:t>
            </a:r>
            <a:r>
              <a:rPr lang="sr-Latn-CS" sz="2400"/>
              <a:t>крив</a:t>
            </a:r>
            <a:r>
              <a:rPr lang="sr-Cyrl-CS" sz="2400"/>
              <a:t>ама </a:t>
            </a:r>
            <a:r>
              <a:rPr lang="sr-Latn-CS" sz="2400"/>
              <a:t>Нормалне расподеле </a:t>
            </a:r>
          </a:p>
        </p:txBody>
      </p:sp>
      <p:sp>
        <p:nvSpPr>
          <p:cNvPr id="88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89860" name="Picture 4" descr="Slika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63" y="1631950"/>
            <a:ext cx="8948737" cy="435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D6AF-0A76-4FFF-9854-297AE594ACE1}" type="slidenum">
              <a:rPr lang="en-US"/>
              <a:pPr/>
              <a:t>45</a:t>
            </a:fld>
            <a:endParaRPr lang="en-US"/>
          </a:p>
        </p:txBody>
      </p:sp>
      <p:sp>
        <p:nvSpPr>
          <p:cNvPr id="89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Нормална расподела</a:t>
            </a:r>
            <a:endParaRPr lang="sr-Latn-CS"/>
          </a:p>
        </p:txBody>
      </p:sp>
      <p:sp>
        <p:nvSpPr>
          <p:cNvPr id="891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17650"/>
            <a:ext cx="8229600" cy="4725988"/>
          </a:xfrm>
        </p:spPr>
        <p:txBody>
          <a:bodyPr/>
          <a:lstStyle/>
          <a:p>
            <a:pPr>
              <a:lnSpc>
                <a:spcPct val="85000"/>
              </a:lnSpc>
            </a:pPr>
            <a:r>
              <a:rPr lang="sr-Cyrl-CS" sz="2400"/>
              <a:t>Генерално</a:t>
            </a:r>
            <a:r>
              <a:rPr lang="sr-Latn-CS" sz="2400"/>
              <a:t>, ако обе</a:t>
            </a:r>
            <a:r>
              <a:rPr lang="sr-Cyrl-CS" sz="2400"/>
              <a:t> и </a:t>
            </a:r>
            <a:r>
              <a:rPr lang="sr-Latn-CS" sz="2400" i="1"/>
              <a:t>np</a:t>
            </a:r>
            <a:r>
              <a:rPr lang="sr-Cyrl-CS" sz="2400" i="1"/>
              <a:t> </a:t>
            </a:r>
            <a:r>
              <a:rPr lang="sr-Cyrl-CS" sz="2400"/>
              <a:t>и</a:t>
            </a:r>
            <a:r>
              <a:rPr lang="sr-Cyrl-CS" sz="2400" i="1"/>
              <a:t> </a:t>
            </a:r>
            <a:r>
              <a:rPr lang="sr-Latn-CS" sz="2400"/>
              <a:t>n</a:t>
            </a:r>
            <a:r>
              <a:rPr lang="sr-Cyrl-CS" sz="2400"/>
              <a:t>(1- </a:t>
            </a:r>
            <a:r>
              <a:rPr lang="sr-Latn-CS" sz="2400"/>
              <a:t>p</a:t>
            </a:r>
            <a:r>
              <a:rPr lang="sr-Cyrl-CS" sz="2400"/>
              <a:t>)</a:t>
            </a:r>
            <a:r>
              <a:rPr lang="sr-Cyrl-CS" sz="2400" i="1"/>
              <a:t> </a:t>
            </a:r>
            <a:r>
              <a:rPr lang="sr-Latn-CS" sz="2400"/>
              <a:t>прелазе 5</a:t>
            </a:r>
            <a:endParaRPr lang="sr-Cyrl-CS" sz="2400"/>
          </a:p>
          <a:p>
            <a:pPr lvl="1">
              <a:lnSpc>
                <a:spcPct val="85000"/>
              </a:lnSpc>
            </a:pPr>
            <a:r>
              <a:rPr lang="sr-Latn-CS" sz="2000"/>
              <a:t>апроксимација Биномне расподеле до Нормалне расподеле је доста добра за већину употреба у пракси 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sr-Latn-CS" sz="2400"/>
              <a:t>Биномна променљива се може гледати као сума </a:t>
            </a:r>
            <a:r>
              <a:rPr lang="sr-Latn-CS" sz="2400" i="1"/>
              <a:t>n</a:t>
            </a:r>
            <a:r>
              <a:rPr lang="sr-Latn-CS" sz="2400"/>
              <a:t> независних идентично распоређених случајних променљивих</a:t>
            </a:r>
            <a:endParaRPr lang="sr-Cyrl-CS" sz="2400"/>
          </a:p>
          <a:p>
            <a:pPr lvl="1">
              <a:lnSpc>
                <a:spcPct val="85000"/>
              </a:lnSpc>
            </a:pPr>
            <a:r>
              <a:rPr lang="sr-Latn-CS" sz="2000"/>
              <a:t>које су свака настале као исход једног испитивања </a:t>
            </a:r>
            <a:r>
              <a:rPr lang="sr-Cyrl-CS" sz="2000"/>
              <a:t>и </a:t>
            </a:r>
          </a:p>
          <a:p>
            <a:pPr lvl="1">
              <a:lnSpc>
                <a:spcPct val="85000"/>
              </a:lnSpc>
            </a:pPr>
            <a:r>
              <a:rPr lang="sr-Latn-CS" sz="2000"/>
              <a:t>где су добиле вредност 1 са вероватноћом </a:t>
            </a:r>
            <a:r>
              <a:rPr lang="sr-Latn-CS" sz="2000" i="1"/>
              <a:t>p</a:t>
            </a:r>
            <a:endParaRPr lang="sr-Cyrl-CS" sz="2000" i="1"/>
          </a:p>
          <a:p>
            <a:pPr>
              <a:lnSpc>
                <a:spcPct val="85000"/>
              </a:lnSpc>
            </a:pPr>
            <a:r>
              <a:rPr lang="sr-Cyrl-CS" sz="2400"/>
              <a:t>А</a:t>
            </a:r>
            <a:r>
              <a:rPr lang="sr-Latn-CS" sz="2400"/>
              <a:t>ко имамо било коју серију независних, идентично распоређених случајних променљивих</a:t>
            </a:r>
            <a:endParaRPr lang="sr-Cyrl-CS" sz="2400"/>
          </a:p>
          <a:p>
            <a:pPr lvl="1">
              <a:lnSpc>
                <a:spcPct val="85000"/>
              </a:lnSpc>
            </a:pPr>
            <a:r>
              <a:rPr lang="sr-Latn-CS" sz="2000"/>
              <a:t>њихова сума нагиње ка Нормалној расподели како број случајних променљивих расте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sr-Latn-CS" sz="2400"/>
              <a:t>Ово је познато као </a:t>
            </a:r>
            <a:r>
              <a:rPr lang="sr-Cyrl-CS" sz="2400" b="1"/>
              <a:t>централна гранична теорема </a:t>
            </a:r>
            <a:r>
              <a:rPr lang="sr-Cyrl-CS" sz="2400"/>
              <a:t>(</a:t>
            </a:r>
            <a:r>
              <a:rPr lang="sr-Latn-CS" sz="2400" b="1"/>
              <a:t>central limit theorem</a:t>
            </a:r>
            <a:r>
              <a:rPr lang="sr-Cyrl-CS" sz="2400"/>
              <a:t>)</a:t>
            </a:r>
            <a:endParaRPr lang="sr-Latn-CS" sz="2400"/>
          </a:p>
        </p:txBody>
      </p:sp>
    </p:spTree>
  </p:cSld>
  <p:clrMapOvr>
    <a:masterClrMapping/>
  </p:clrMapOvr>
  <p:transition advTm="46519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D447-E38B-46A7-9938-AC87C0751B5B}" type="slidenum">
              <a:rPr lang="en-US"/>
              <a:pPr/>
              <a:t>46</a:t>
            </a:fld>
            <a:endParaRPr lang="en-US"/>
          </a:p>
        </p:txBody>
      </p:sp>
      <p:sp>
        <p:nvSpPr>
          <p:cNvPr id="893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Нормална расподела</a:t>
            </a:r>
            <a:endParaRPr lang="sr-Latn-CS"/>
          </a:p>
        </p:txBody>
      </p:sp>
      <p:sp>
        <p:nvSpPr>
          <p:cNvPr id="89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400"/>
              <a:t>Р</a:t>
            </a:r>
            <a:r>
              <a:rPr lang="sr-Latn-CS" sz="2400"/>
              <a:t>азмотримо </a:t>
            </a:r>
            <a:r>
              <a:rPr lang="sr-Latn-CS" sz="2400" b="1"/>
              <a:t>Униформу </a:t>
            </a:r>
            <a:r>
              <a:rPr lang="sr-Cyrl-CS" sz="2400"/>
              <a:t>(</a:t>
            </a:r>
            <a:r>
              <a:rPr lang="sr-Latn-CS" sz="2400" b="1"/>
              <a:t>Uniform</a:t>
            </a:r>
            <a:r>
              <a:rPr lang="sr-Cyrl-CS" sz="2400"/>
              <a:t>)</a:t>
            </a:r>
            <a:r>
              <a:rPr lang="sr-Cyrl-CS" sz="2400" b="1"/>
              <a:t> </a:t>
            </a:r>
            <a:r>
              <a:rPr lang="sr-Latn-CS" sz="2400"/>
              <a:t>или </a:t>
            </a:r>
            <a:r>
              <a:rPr lang="sr-Latn-CS" sz="2400" b="1"/>
              <a:t>Правоугаону расподелу</a:t>
            </a:r>
            <a:r>
              <a:rPr lang="sr-Cyrl-CS" sz="2400"/>
              <a:t> (</a:t>
            </a:r>
            <a:r>
              <a:rPr lang="sr-Latn-CS" sz="2400" b="1"/>
              <a:t>Rectangular distribution</a:t>
            </a:r>
            <a:r>
              <a:rPr lang="sr-Cyrl-CS" sz="2400"/>
              <a:t>)</a:t>
            </a:r>
          </a:p>
          <a:p>
            <a:r>
              <a:rPr lang="sr-Latn-CS" sz="2400"/>
              <a:t>Ово је расподела где су све вредности између две границе, рецимо 0 и 1, </a:t>
            </a:r>
            <a:r>
              <a:rPr lang="sr-Cyrl-CS" sz="2400"/>
              <a:t>подједнако вероватне</a:t>
            </a:r>
            <a:r>
              <a:rPr lang="sr-Latn-CS" sz="2400"/>
              <a:t>, </a:t>
            </a:r>
            <a:r>
              <a:rPr lang="sr-Cyrl-CS" sz="2400"/>
              <a:t>и </a:t>
            </a:r>
            <a:r>
              <a:rPr lang="sr-Latn-CS" sz="2400"/>
              <a:t>друге вредности нису могуће</a:t>
            </a:r>
            <a:endParaRPr lang="sr-Cyrl-CS" sz="2400"/>
          </a:p>
          <a:p>
            <a:r>
              <a:rPr lang="sr-Cyrl-CS" sz="2400"/>
              <a:t>Опажања </a:t>
            </a:r>
            <a:r>
              <a:rPr lang="sr-Latn-CS" sz="2400"/>
              <a:t>из овог</a:t>
            </a:r>
            <a:r>
              <a:rPr lang="sr-Cyrl-CS" sz="2400"/>
              <a:t>а </a:t>
            </a:r>
            <a:r>
              <a:rPr lang="sr-Latn-CS" sz="2400"/>
              <a:t>настају ако узмемо случајне цифре из табеле случајних бројева</a:t>
            </a:r>
            <a:endParaRPr lang="sr-Cyrl-CS" sz="2400"/>
          </a:p>
          <a:p>
            <a:r>
              <a:rPr lang="sr-Latn-CS" sz="2400"/>
              <a:t>Свак</a:t>
            </a:r>
            <a:r>
              <a:rPr lang="sr-Cyrl-CS" sz="2400"/>
              <a:t>о </a:t>
            </a:r>
            <a:r>
              <a:rPr lang="sr-Latn-CS" sz="2400"/>
              <a:t>посматрањ</a:t>
            </a:r>
            <a:r>
              <a:rPr lang="sr-Cyrl-CS" sz="2400"/>
              <a:t>е </a:t>
            </a:r>
            <a:r>
              <a:rPr lang="sr-Latn-CS" sz="2400"/>
              <a:t>Униформне променљиве се образује помоћу оних цифри које су постављене иза децимал</a:t>
            </a:r>
            <a:r>
              <a:rPr lang="sr-Cyrl-CS" sz="2400"/>
              <a:t>н</a:t>
            </a:r>
            <a:r>
              <a:rPr lang="sr-Latn-CS" sz="2400"/>
              <a:t>е</a:t>
            </a:r>
            <a:r>
              <a:rPr lang="sr-Cyrl-CS" sz="2400"/>
              <a:t> </a:t>
            </a:r>
            <a:r>
              <a:rPr lang="sr-Latn-CS" sz="2400"/>
              <a:t>тачке</a:t>
            </a:r>
            <a:endParaRPr lang="sr-Cyrl-CS" sz="2400"/>
          </a:p>
          <a:p>
            <a:pPr lvl="1"/>
            <a:r>
              <a:rPr lang="sr-Cyrl-CS" sz="2000"/>
              <a:t>н</a:t>
            </a:r>
            <a:r>
              <a:rPr lang="sr-Latn-CS" sz="2000"/>
              <a:t>а дигитрону, ов</a:t>
            </a:r>
            <a:r>
              <a:rPr lang="sr-Cyrl-CS" sz="2000"/>
              <a:t>о </a:t>
            </a:r>
            <a:r>
              <a:rPr lang="sr-Latn-CS" sz="2000"/>
              <a:t>је обично расподела која се добије након што се притисне RND(</a:t>
            </a:r>
            <a:r>
              <a:rPr lang="sr-Latn-CS" sz="2000" i="1"/>
              <a:t>X</a:t>
            </a:r>
            <a:r>
              <a:rPr lang="sr-Latn-CS" sz="2000"/>
              <a:t>) </a:t>
            </a:r>
            <a:r>
              <a:rPr lang="sr-Cyrl-CS" sz="2000"/>
              <a:t>функција </a:t>
            </a:r>
            <a:r>
              <a:rPr lang="sr-Latn-CS" sz="2000"/>
              <a:t>у </a:t>
            </a:r>
            <a:r>
              <a:rPr lang="sr-Latn-CS" sz="2000" i="1"/>
              <a:t>BАSIC</a:t>
            </a:r>
            <a:r>
              <a:rPr lang="sr-Latn-CS" sz="2000"/>
              <a:t> језику</a:t>
            </a:r>
          </a:p>
        </p:txBody>
      </p:sp>
    </p:spTree>
  </p:cSld>
  <p:clrMapOvr>
    <a:masterClrMapping/>
  </p:clrMapOvr>
  <p:transition advTm="46519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19F-72DB-41FF-8BE3-AE12E7FC7253}" type="slidenum">
              <a:rPr lang="en-US"/>
              <a:pPr/>
              <a:t>47</a:t>
            </a:fld>
            <a:endParaRPr lang="en-US"/>
          </a:p>
        </p:txBody>
      </p:sp>
      <p:sp>
        <p:nvSpPr>
          <p:cNvPr id="89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Суме посматрања из Униформне расподеле </a:t>
            </a:r>
          </a:p>
        </p:txBody>
      </p:sp>
      <p:sp>
        <p:nvSpPr>
          <p:cNvPr id="89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96004" name="Picture 4" descr="Slika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50" y="1395413"/>
            <a:ext cx="6518275" cy="497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42E72-B9E0-4C85-ACAA-868BB9F1E072}" type="slidenum">
              <a:rPr lang="en-US"/>
              <a:pPr/>
              <a:t>48</a:t>
            </a:fld>
            <a:endParaRPr lang="en-US"/>
          </a:p>
        </p:txBody>
      </p:sp>
      <p:sp>
        <p:nvSpPr>
          <p:cNvPr id="898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Нормална расподела</a:t>
            </a:r>
            <a:endParaRPr lang="sr-Latn-CS"/>
          </a:p>
        </p:txBody>
      </p:sp>
      <p:sp>
        <p:nvSpPr>
          <p:cNvPr id="89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400"/>
              <a:t>Aпроксимација Биномне до Нормалне расподеле је посебан случај централн</a:t>
            </a:r>
            <a:r>
              <a:rPr lang="sr-Cyrl-CS" sz="2400"/>
              <a:t>е</a:t>
            </a:r>
            <a:r>
              <a:rPr lang="sr-Latn-CS" sz="2400"/>
              <a:t> граничн</a:t>
            </a:r>
            <a:r>
              <a:rPr lang="sr-Cyrl-CS" sz="2400"/>
              <a:t>е</a:t>
            </a:r>
            <a:r>
              <a:rPr lang="sr-Latn-CS" sz="2400"/>
              <a:t> теорем</a:t>
            </a:r>
            <a:r>
              <a:rPr lang="sr-Cyrl-CS" sz="2400"/>
              <a:t>е</a:t>
            </a:r>
            <a:r>
              <a:rPr lang="sr-Latn-CS" sz="2400"/>
              <a:t> 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Latn-CS" sz="2400"/>
              <a:t>Aко узмемо </a:t>
            </a:r>
            <a:r>
              <a:rPr lang="sr-Cyrl-CS" sz="2400"/>
              <a:t>скуп </a:t>
            </a:r>
            <a:r>
              <a:rPr lang="sr-Latn-CS" sz="2400"/>
              <a:t>Poisson</a:t>
            </a:r>
            <a:r>
              <a:rPr lang="sr-Cyrl-CS" sz="2400"/>
              <a:t>-ових </a:t>
            </a:r>
            <a:r>
              <a:rPr lang="sr-Latn-CS" sz="2400"/>
              <a:t>променљив</a:t>
            </a:r>
            <a:r>
              <a:rPr lang="sr-Cyrl-CS" sz="2400"/>
              <a:t>их </a:t>
            </a:r>
            <a:r>
              <a:rPr lang="sr-Latn-CS" sz="2400"/>
              <a:t>са </a:t>
            </a:r>
            <a:r>
              <a:rPr lang="sr-Cyrl-CS" sz="2400"/>
              <a:t>истом стопом </a:t>
            </a:r>
            <a:r>
              <a:rPr lang="sr-Latn-CS" sz="2400"/>
              <a:t>и </a:t>
            </a:r>
            <a:r>
              <a:rPr lang="sr-Cyrl-CS" sz="2400"/>
              <a:t>саберемо </a:t>
            </a:r>
            <a:r>
              <a:rPr lang="sr-Latn-CS" sz="2400"/>
              <a:t>их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sr-Latn-CS" sz="2000"/>
              <a:t>добићемо променљиву која је број случајних догађаја у дужем временском периоду и која је стога Poisson</a:t>
            </a:r>
            <a:r>
              <a:rPr lang="sr-Cyrl-CS" sz="2000"/>
              <a:t>-ова </a:t>
            </a:r>
            <a:r>
              <a:rPr lang="sr-Latn-CS" sz="2000"/>
              <a:t>расподела са повећаном </a:t>
            </a:r>
            <a:r>
              <a:rPr lang="sr-Cyrl-CS" sz="2000"/>
              <a:t>средином</a:t>
            </a:r>
          </a:p>
          <a:p>
            <a:pPr>
              <a:lnSpc>
                <a:spcPct val="90000"/>
              </a:lnSpc>
            </a:pPr>
            <a:r>
              <a:rPr lang="sr-Latn-CS" sz="2400"/>
              <a:t>Пошто је то сума скупа независних, идентично распоређених случајних променљивих она </a:t>
            </a:r>
            <a:r>
              <a:rPr lang="sr-Cyrl-CS" sz="2400"/>
              <a:t>ћ</a:t>
            </a:r>
            <a:r>
              <a:rPr lang="sr-Latn-CS" sz="2400"/>
              <a:t>е тежити Нормалној </a:t>
            </a:r>
            <a:r>
              <a:rPr lang="sr-Cyrl-CS" sz="2400"/>
              <a:t>расподели </a:t>
            </a:r>
            <a:r>
              <a:rPr lang="sr-Latn-CS" sz="2400"/>
              <a:t>како средина буде расла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Cyrl-CS" sz="2400"/>
              <a:t>К</a:t>
            </a:r>
            <a:r>
              <a:rPr lang="sr-Latn-CS" sz="2400"/>
              <a:t>ако расте средина Poisson</a:t>
            </a:r>
            <a:r>
              <a:rPr lang="sr-Cyrl-CS" sz="2400"/>
              <a:t>-ова </a:t>
            </a:r>
            <a:r>
              <a:rPr lang="sr-Latn-CS" sz="2400"/>
              <a:t>расподела постаје приближн</a:t>
            </a:r>
            <a:r>
              <a:rPr lang="sr-Cyrl-CS" sz="2400"/>
              <a:t>а </a:t>
            </a:r>
            <a:r>
              <a:rPr lang="sr-Latn-CS" sz="2400"/>
              <a:t>Нормалн</a:t>
            </a:r>
            <a:r>
              <a:rPr lang="sr-Cyrl-CS" sz="2400"/>
              <a:t>ој расподели</a:t>
            </a:r>
          </a:p>
          <a:p>
            <a:pPr>
              <a:lnSpc>
                <a:spcPct val="90000"/>
              </a:lnSpc>
            </a:pPr>
            <a:r>
              <a:rPr lang="sr-Cyrl-CS" sz="2400"/>
              <a:t>Реално</a:t>
            </a:r>
            <a:r>
              <a:rPr lang="sr-Latn-CS" sz="2400"/>
              <a:t>, </a:t>
            </a:r>
            <a:r>
              <a:rPr lang="sr-Cyrl-CS" sz="2400"/>
              <a:t>то</a:t>
            </a:r>
            <a:r>
              <a:rPr lang="sr-Latn-CS" sz="2400"/>
              <a:t> је случај када средина пређе 10</a:t>
            </a:r>
          </a:p>
        </p:txBody>
      </p:sp>
    </p:spTree>
  </p:cSld>
  <p:clrMapOvr>
    <a:masterClrMapping/>
  </p:clrMapOvr>
  <p:transition advTm="46519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0463E-A267-4AA9-AE67-E25345905F00}" type="slidenum">
              <a:rPr lang="en-US"/>
              <a:pPr/>
              <a:t>49</a:t>
            </a:fld>
            <a:endParaRPr lang="en-US"/>
          </a:p>
        </p:txBody>
      </p:sp>
      <p:sp>
        <p:nvSpPr>
          <p:cNvPr id="90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Особине Нормалне расподеле</a:t>
            </a:r>
            <a:r>
              <a:rPr lang="sr-Latn-CS"/>
              <a:t> </a:t>
            </a:r>
          </a:p>
        </p:txBody>
      </p:sp>
      <p:sp>
        <p:nvSpPr>
          <p:cNvPr id="90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Ј</a:t>
            </a:r>
            <a:r>
              <a:rPr lang="sr-Latn-CS"/>
              <a:t>едначина криве Нормалне расподеле, названа </a:t>
            </a:r>
            <a:r>
              <a:rPr lang="sr-Latn-CS" b="1"/>
              <a:t>Стандардизована Нормална расподела</a:t>
            </a:r>
            <a:r>
              <a:rPr lang="sr-Latn-CS"/>
              <a:t> </a:t>
            </a:r>
            <a:r>
              <a:rPr lang="sr-Cyrl-CS"/>
              <a:t>(</a:t>
            </a:r>
            <a:r>
              <a:rPr lang="sr-Latn-CS" b="1"/>
              <a:t>Standard Normal distribution</a:t>
            </a:r>
            <a:r>
              <a:rPr lang="sr-Cyrl-CS"/>
              <a:t>)</a:t>
            </a:r>
          </a:p>
          <a:p>
            <a:pPr lvl="1"/>
            <a:r>
              <a:rPr lang="sr-Latn-CS"/>
              <a:t>обично се означава са </a:t>
            </a:r>
            <a:r>
              <a:rPr lang="sr-Latn-CS">
                <a:sym typeface="Symbol" pitchFamily="18" charset="2"/>
              </a:rPr>
              <a:t></a:t>
            </a:r>
            <a:r>
              <a:rPr lang="sr-Latn-CS"/>
              <a:t>(</a:t>
            </a:r>
            <a:r>
              <a:rPr lang="sr-Latn-CS" i="1"/>
              <a:t>z</a:t>
            </a:r>
            <a:r>
              <a:rPr lang="sr-Latn-CS"/>
              <a:t>), где је </a:t>
            </a:r>
            <a:r>
              <a:rPr lang="sr-Latn-CS">
                <a:sym typeface="Symbol" pitchFamily="18" charset="2"/>
              </a:rPr>
              <a:t></a:t>
            </a:r>
            <a:r>
              <a:rPr lang="sr-Latn-CS"/>
              <a:t> гр</a:t>
            </a:r>
            <a:r>
              <a:rPr lang="sr-Cyrl-CS"/>
              <a:t>ч</a:t>
            </a:r>
            <a:r>
              <a:rPr lang="sr-Latn-CS"/>
              <a:t>ко слово ''фи''</a:t>
            </a:r>
            <a:endParaRPr lang="sr-Cyrl-CS"/>
          </a:p>
          <a:p>
            <a:pPr lvl="1"/>
            <a:r>
              <a:rPr lang="sr-Latn-CS"/>
              <a:t>има средину 0</a:t>
            </a:r>
            <a:r>
              <a:rPr lang="sr-Cyrl-CS"/>
              <a:t> и</a:t>
            </a:r>
            <a:r>
              <a:rPr lang="sr-Latn-CS"/>
              <a:t> стандардно одступање 1 </a:t>
            </a:r>
          </a:p>
        </p:txBody>
      </p:sp>
      <p:sp>
        <p:nvSpPr>
          <p:cNvPr id="900100" name="Rectangle 4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00101" name="Object 5"/>
          <p:cNvGraphicFramePr>
            <a:graphicFrameLocks noChangeAspect="1"/>
          </p:cNvGraphicFramePr>
          <p:nvPr/>
        </p:nvGraphicFramePr>
        <p:xfrm>
          <a:off x="1004888" y="4960938"/>
          <a:ext cx="3817937" cy="1349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0101" name="Equation" r:id="rId3" imgW="1269449" imgH="444307" progId="Equation.3">
                  <p:embed/>
                </p:oleObj>
              </mc:Choice>
              <mc:Fallback>
                <p:oleObj name="Equation" r:id="rId3" imgW="1269449" imgH="444307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4888" y="4960938"/>
                        <a:ext cx="3817937" cy="1349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1927D-8DCD-4E04-8C5C-A1D746B0CAB6}" type="slidenum">
              <a:rPr lang="en-US"/>
              <a:pPr/>
              <a:t>5</a:t>
            </a:fld>
            <a:endParaRPr lang="en-US"/>
          </a:p>
        </p:txBody>
      </p:sp>
      <p:sp>
        <p:nvSpPr>
          <p:cNvPr id="816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Особине вероватноће</a:t>
            </a:r>
            <a:r>
              <a:rPr lang="sr-Latn-CS"/>
              <a:t> </a:t>
            </a:r>
          </a:p>
        </p:txBody>
      </p:sp>
      <p:sp>
        <p:nvSpPr>
          <p:cNvPr id="81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400"/>
              <a:t>Вероватноћа </a:t>
            </a:r>
            <a:r>
              <a:rPr lang="sr-Cyrl-CS" sz="2400"/>
              <a:t>лежи </a:t>
            </a:r>
            <a:r>
              <a:rPr lang="sr-Latn-CS" sz="2400"/>
              <a:t>изме</a:t>
            </a:r>
            <a:r>
              <a:rPr lang="sr-Cyrl-CS" sz="2400"/>
              <a:t>ђу</a:t>
            </a:r>
            <a:r>
              <a:rPr lang="sr-Latn-CS" sz="2400"/>
              <a:t> 0.0 и 1.0</a:t>
            </a:r>
          </a:p>
          <a:p>
            <a:pPr lvl="1"/>
            <a:r>
              <a:rPr lang="sr-Latn-CS" sz="2000"/>
              <a:t>aко се дога</a:t>
            </a:r>
            <a:r>
              <a:rPr lang="sr-Cyrl-CS" sz="2000"/>
              <a:t>ђ</a:t>
            </a:r>
            <a:r>
              <a:rPr lang="sr-Latn-CS" sz="2000"/>
              <a:t>ај никад</a:t>
            </a:r>
            <a:r>
              <a:rPr lang="sr-Cyrl-CS" sz="2000"/>
              <a:t>а </a:t>
            </a:r>
            <a:r>
              <a:rPr lang="sr-Latn-CS" sz="2000"/>
              <a:t>не деси, вероватноћа је 0.0, ако се увек дешава вероватноћа је 1.0.</a:t>
            </a:r>
            <a:endParaRPr lang="en-GB" sz="2000"/>
          </a:p>
          <a:p>
            <a:r>
              <a:rPr lang="sr-Cyrl-CS" sz="2400" b="1" i="1"/>
              <a:t>П</a:t>
            </a:r>
            <a:r>
              <a:rPr lang="sr-Latn-CS" sz="2400" b="1" i="1"/>
              <a:t>равило</a:t>
            </a:r>
            <a:r>
              <a:rPr lang="sr-Cyrl-CS" sz="2400" b="1" i="1"/>
              <a:t> сабирања (аddition rule)</a:t>
            </a:r>
            <a:endParaRPr lang="sr-Latn-CS" sz="2400" b="1" i="1"/>
          </a:p>
          <a:p>
            <a:pPr lvl="1"/>
            <a:r>
              <a:rPr lang="sr-Cyrl-CS" sz="2000"/>
              <a:t>п</a:t>
            </a:r>
            <a:r>
              <a:rPr lang="sr-Latn-CS" sz="2000"/>
              <a:t>ретпоставимо да се два догађаја од интереса  </a:t>
            </a:r>
            <a:r>
              <a:rPr lang="sr-Cyrl-CS" sz="2000"/>
              <a:t>м</a:t>
            </a:r>
            <a:r>
              <a:rPr lang="sr-Latn-CS" sz="2000"/>
              <a:t>еђусобно искључују, тј. кад се један деси немогуће је да ће се и други десити</a:t>
            </a:r>
          </a:p>
          <a:p>
            <a:pPr lvl="1"/>
            <a:r>
              <a:rPr lang="sr-Cyrl-CS" sz="2000"/>
              <a:t>в</a:t>
            </a:r>
            <a:r>
              <a:rPr lang="sr-Latn-CS" sz="2000"/>
              <a:t>ероватноћа да ће се десити један или други, је збир њихових појединачних вероватноћа</a:t>
            </a:r>
          </a:p>
          <a:p>
            <a:pPr lvl="1"/>
            <a:r>
              <a:rPr lang="sr-Cyrl-CS" sz="2000"/>
              <a:t>н</a:t>
            </a:r>
            <a:r>
              <a:rPr lang="sr-Latn-CS" sz="2000"/>
              <a:t>а пример, бачена коцкица мо</a:t>
            </a:r>
            <a:r>
              <a:rPr lang="sr-Cyrl-CS" sz="2000"/>
              <a:t>ж</a:t>
            </a:r>
            <a:r>
              <a:rPr lang="sr-Latn-CS" sz="2000"/>
              <a:t>е да се окрене на један или два</a:t>
            </a:r>
            <a:r>
              <a:rPr lang="sr-Cyrl-CS" sz="2000"/>
              <a:t>, </a:t>
            </a:r>
            <a:r>
              <a:rPr lang="sr-Latn-CS" sz="2000"/>
              <a:t>али никако на оба броја</a:t>
            </a:r>
          </a:p>
          <a:p>
            <a:pPr lvl="1"/>
            <a:r>
              <a:rPr lang="sr-Cyrl-CS" sz="2000"/>
              <a:t>в</a:t>
            </a:r>
            <a:r>
              <a:rPr lang="sr-Latn-CS" sz="2000"/>
              <a:t>ероватно</a:t>
            </a:r>
            <a:r>
              <a:rPr lang="sr-Cyrl-CS" sz="2000"/>
              <a:t>ћ</a:t>
            </a:r>
            <a:r>
              <a:rPr lang="sr-Latn-CS" sz="2000"/>
              <a:t>а да се добије један или два = 1/6 + 1/6 = 2/6</a:t>
            </a:r>
          </a:p>
        </p:txBody>
      </p:sp>
    </p:spTree>
  </p:cSld>
  <p:clrMapOvr>
    <a:masterClrMapping/>
  </p:clrMapOvr>
  <p:transition advTm="46519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8D149-1059-4F52-AB4C-3BAE5C77BF54}" type="slidenum">
              <a:rPr lang="en-US"/>
              <a:pPr/>
              <a:t>50</a:t>
            </a:fld>
            <a:endParaRPr lang="en-US"/>
          </a:p>
        </p:txBody>
      </p:sp>
      <p:sp>
        <p:nvSpPr>
          <p:cNvPr id="902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Стандардизована Нормална расподела </a:t>
            </a:r>
          </a:p>
        </p:txBody>
      </p:sp>
      <p:sp>
        <p:nvSpPr>
          <p:cNvPr id="902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02148" name="Picture 4" descr="Slika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8550" y="1423988"/>
            <a:ext cx="6970713" cy="486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7C53D-4788-48D9-B92F-04CC26A82985}" type="slidenum">
              <a:rPr lang="en-US"/>
              <a:pPr/>
              <a:t>51</a:t>
            </a:fld>
            <a:endParaRPr lang="en-US"/>
          </a:p>
        </p:txBody>
      </p:sp>
      <p:sp>
        <p:nvSpPr>
          <p:cNvPr id="904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Нормална расподела</a:t>
            </a:r>
            <a:endParaRPr lang="sr-Latn-CS"/>
          </a:p>
        </p:txBody>
      </p:sp>
      <p:graphicFrame>
        <p:nvGraphicFramePr>
          <p:cNvPr id="904195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03188" y="1835150"/>
          <a:ext cx="8786812" cy="444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4195" name="Document" r:id="rId3" imgW="5919056" imgH="2994714" progId="Word.Document.8">
                  <p:embed/>
                </p:oleObj>
              </mc:Choice>
              <mc:Fallback>
                <p:oleObj name="Document" r:id="rId3" imgW="5919056" imgH="2994714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188" y="1835150"/>
                        <a:ext cx="8786812" cy="4443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F2DD-B02F-4F96-A302-F76207545210}" type="slidenum">
              <a:rPr lang="en-US"/>
              <a:pPr/>
              <a:t>52</a:t>
            </a:fld>
            <a:endParaRPr lang="en-US"/>
          </a:p>
        </p:txBody>
      </p:sp>
      <p:sp>
        <p:nvSpPr>
          <p:cNvPr id="906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Особине Нормалне расподеле</a:t>
            </a:r>
            <a:endParaRPr lang="sr-Latn-CS"/>
          </a:p>
        </p:txBody>
      </p:sp>
      <p:sp>
        <p:nvSpPr>
          <p:cNvPr id="906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800">
                <a:sym typeface="Symbol" pitchFamily="18" charset="2"/>
              </a:rPr>
              <a:t></a:t>
            </a:r>
            <a:r>
              <a:rPr lang="sr-Latn-CS" sz="2800"/>
              <a:t> је вероватноћа да </a:t>
            </a:r>
            <a:r>
              <a:rPr lang="sr-Cyrl-CS" sz="2800"/>
              <a:t>ћ</a:t>
            </a:r>
            <a:r>
              <a:rPr lang="sr-Latn-CS" sz="2800"/>
              <a:t>е случајно изабрана вредност из Стандард</a:t>
            </a:r>
            <a:r>
              <a:rPr lang="sr-Cyrl-CS" sz="2800"/>
              <a:t>изоване </a:t>
            </a:r>
            <a:r>
              <a:rPr lang="sr-Latn-CS" sz="2800"/>
              <a:t>Нормалне расподеле бити мања од </a:t>
            </a:r>
            <a:r>
              <a:rPr lang="sr-Latn-CS" sz="2800" i="1"/>
              <a:t>z</a:t>
            </a:r>
            <a:endParaRPr lang="sr-Cyrl-CS" sz="2800" i="1"/>
          </a:p>
          <a:p>
            <a:pPr>
              <a:lnSpc>
                <a:spcPct val="90000"/>
              </a:lnSpc>
            </a:pPr>
            <a:r>
              <a:rPr lang="sr-Latn-CS" sz="2800"/>
              <a:t>Треба нам само половина за позитивно </a:t>
            </a:r>
            <a:r>
              <a:rPr lang="sr-Latn-CS" sz="2800" i="1"/>
              <a:t>z </a:t>
            </a:r>
            <a:r>
              <a:rPr lang="sr-Latn-CS" sz="2800"/>
              <a:t>како је </a:t>
            </a:r>
            <a:r>
              <a:rPr lang="sr-Latn-CS" sz="2800">
                <a:sym typeface="Symbol" pitchFamily="18" charset="2"/>
              </a:rPr>
              <a:t></a:t>
            </a:r>
            <a:r>
              <a:rPr lang="sr-Latn-CS" sz="2800"/>
              <a:t>(-</a:t>
            </a:r>
            <a:r>
              <a:rPr lang="sr-Latn-CS" sz="2800" i="1"/>
              <a:t>z</a:t>
            </a:r>
            <a:r>
              <a:rPr lang="sr-Latn-CS" sz="2800"/>
              <a:t>) + </a:t>
            </a:r>
            <a:r>
              <a:rPr lang="sr-Latn-CS" sz="2800">
                <a:sym typeface="Symbol" pitchFamily="18" charset="2"/>
              </a:rPr>
              <a:t></a:t>
            </a:r>
            <a:r>
              <a:rPr lang="sr-Latn-CS" sz="2800"/>
              <a:t>(</a:t>
            </a:r>
            <a:r>
              <a:rPr lang="sr-Latn-CS" sz="2800" i="1"/>
              <a:t>z</a:t>
            </a:r>
            <a:r>
              <a:rPr lang="sr-Latn-CS" sz="2800"/>
              <a:t>) = 1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sr-Cyrl-CS" sz="2400"/>
              <a:t>о</a:t>
            </a:r>
            <a:r>
              <a:rPr lang="sr-Latn-CS" sz="2400"/>
              <a:t>во произилази из симетрије расподеле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Latn-CS" sz="2800"/>
              <a:t>Kако бисмо на</a:t>
            </a:r>
            <a:r>
              <a:rPr lang="sr-Cyrl-CS" sz="2800"/>
              <a:t>ш</a:t>
            </a:r>
            <a:r>
              <a:rPr lang="sr-Latn-CS" sz="2800"/>
              <a:t>ли вероватноћу </a:t>
            </a:r>
            <a:r>
              <a:rPr lang="sr-Latn-CS" sz="2800" i="1"/>
              <a:t>z</a:t>
            </a:r>
            <a:r>
              <a:rPr lang="sr-Latn-CS" sz="2800"/>
              <a:t> које ле</a:t>
            </a:r>
            <a:r>
              <a:rPr lang="sr-Cyrl-CS" sz="2800"/>
              <a:t>ж</a:t>
            </a:r>
            <a:r>
              <a:rPr lang="sr-Latn-CS" sz="2800"/>
              <a:t>и између две вредности </a:t>
            </a:r>
            <a:r>
              <a:rPr lang="sr-Latn-CS" sz="2800" i="1"/>
              <a:t>а </a:t>
            </a:r>
            <a:r>
              <a:rPr lang="sr-Latn-CS" sz="2800"/>
              <a:t>и </a:t>
            </a:r>
            <a:r>
              <a:rPr lang="sr-Latn-CS" sz="2800" i="1"/>
              <a:t>b</a:t>
            </a:r>
            <a:endParaRPr lang="sr-Cyrl-CS" sz="2800" i="1"/>
          </a:p>
          <a:p>
            <a:pPr lvl="1">
              <a:lnSpc>
                <a:spcPct val="90000"/>
              </a:lnSpc>
            </a:pPr>
            <a:r>
              <a:rPr lang="sr-Latn-CS" sz="2400"/>
              <a:t>где је </a:t>
            </a:r>
            <a:r>
              <a:rPr lang="sr-Latn-CS" sz="2400" i="1"/>
              <a:t>b</a:t>
            </a:r>
            <a:r>
              <a:rPr lang="sr-Latn-CS" sz="2400"/>
              <a:t> &gt; </a:t>
            </a:r>
            <a:r>
              <a:rPr lang="sr-Latn-CS" sz="2400" i="1"/>
              <a:t>a</a:t>
            </a:r>
            <a:r>
              <a:rPr lang="sr-Latn-CS" sz="2400"/>
              <a:t>, налазимо </a:t>
            </a:r>
            <a:r>
              <a:rPr lang="sr-Latn-CS" sz="2400">
                <a:sym typeface="Symbol" pitchFamily="18" charset="2"/>
              </a:rPr>
              <a:t></a:t>
            </a:r>
            <a:r>
              <a:rPr lang="sr-Latn-CS" sz="2400"/>
              <a:t>(</a:t>
            </a:r>
            <a:r>
              <a:rPr lang="sr-Latn-CS" sz="2400" i="1"/>
              <a:t>b</a:t>
            </a:r>
            <a:r>
              <a:rPr lang="sr-Latn-CS" sz="2400"/>
              <a:t>) - </a:t>
            </a:r>
            <a:r>
              <a:rPr lang="sr-Latn-CS" sz="2400">
                <a:sym typeface="Symbol" pitchFamily="18" charset="2"/>
              </a:rPr>
              <a:t></a:t>
            </a:r>
            <a:r>
              <a:rPr lang="sr-Latn-CS" sz="2400"/>
              <a:t>(</a:t>
            </a:r>
            <a:r>
              <a:rPr lang="sr-Latn-CS" sz="2400" i="1"/>
              <a:t>a</a:t>
            </a:r>
            <a:r>
              <a:rPr lang="sr-Latn-CS" sz="2400"/>
              <a:t>)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Latn-CS" sz="2800"/>
              <a:t>Kако бисмо на</a:t>
            </a:r>
            <a:r>
              <a:rPr lang="sr-Cyrl-CS" sz="2800"/>
              <a:t>ш</a:t>
            </a:r>
            <a:r>
              <a:rPr lang="sr-Latn-CS" sz="2800"/>
              <a:t>ли вероватноћу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sr-Cyrl-CS" sz="2400"/>
              <a:t>да је </a:t>
            </a:r>
            <a:r>
              <a:rPr lang="sr-Latn-CS" sz="2400" i="1"/>
              <a:t>z</a:t>
            </a:r>
            <a:r>
              <a:rPr lang="sr-Latn-CS" sz="2400"/>
              <a:t> веће</a:t>
            </a:r>
            <a:r>
              <a:rPr lang="sr-Cyrl-CS" sz="2400"/>
              <a:t> од </a:t>
            </a:r>
            <a:r>
              <a:rPr lang="sr-Latn-CS" sz="2400" i="1"/>
              <a:t>а</a:t>
            </a:r>
            <a:r>
              <a:rPr lang="sr-Cyrl-CS" sz="2400" i="1"/>
              <a:t>,</a:t>
            </a:r>
            <a:r>
              <a:rPr lang="sr-Latn-CS" sz="2400"/>
              <a:t> налазимо 1 - </a:t>
            </a:r>
            <a:r>
              <a:rPr lang="sr-Latn-CS" sz="2400">
                <a:sym typeface="Symbol" pitchFamily="18" charset="2"/>
              </a:rPr>
              <a:t></a:t>
            </a:r>
            <a:r>
              <a:rPr lang="sr-Latn-CS" sz="2400"/>
              <a:t>(</a:t>
            </a:r>
            <a:r>
              <a:rPr lang="sr-Latn-CS" sz="2400" i="1"/>
              <a:t>a</a:t>
            </a:r>
            <a:r>
              <a:rPr lang="sr-Latn-CS" sz="2400"/>
              <a:t>)</a:t>
            </a:r>
          </a:p>
        </p:txBody>
      </p:sp>
    </p:spTree>
  </p:cSld>
  <p:clrMapOvr>
    <a:masterClrMapping/>
  </p:clrMapOvr>
  <p:transition advTm="46519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75DF8-A715-43F7-82D5-0D3C8AEC0DDE}" type="slidenum">
              <a:rPr lang="en-US"/>
              <a:pPr/>
              <a:t>53</a:t>
            </a:fld>
            <a:endParaRPr lang="en-US"/>
          </a:p>
        </p:txBody>
      </p:sp>
      <p:sp>
        <p:nvSpPr>
          <p:cNvPr id="90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2800"/>
              <a:t>Jедностране и двостране процентне тачке (5%) Стандард</a:t>
            </a:r>
            <a:r>
              <a:rPr lang="sr-Cyrl-CS" sz="2800"/>
              <a:t>изоване </a:t>
            </a:r>
            <a:r>
              <a:rPr lang="sr-Latn-CS" sz="2800"/>
              <a:t>Нормалне расподеле </a:t>
            </a:r>
          </a:p>
        </p:txBody>
      </p:sp>
      <p:sp>
        <p:nvSpPr>
          <p:cNvPr id="908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08292" name="Picture 4" descr="Slika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" y="2228850"/>
            <a:ext cx="8961438" cy="284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06688-0F1E-4B73-9B7D-8917AB597A4D}" type="slidenum">
              <a:rPr lang="en-US"/>
              <a:pPr/>
              <a:t>54</a:t>
            </a:fld>
            <a:endParaRPr lang="en-US"/>
          </a:p>
        </p:txBody>
      </p:sp>
      <p:sp>
        <p:nvSpPr>
          <p:cNvPr id="910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Особине Нормалне расподеле</a:t>
            </a:r>
            <a:endParaRPr lang="sr-Latn-CS"/>
          </a:p>
        </p:txBody>
      </p:sp>
      <p:sp>
        <p:nvSpPr>
          <p:cNvPr id="910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sr-Latn-CS" b="1"/>
              <a:t>Jеднострана P процентна тачка</a:t>
            </a:r>
            <a:r>
              <a:rPr lang="sr-Latn-CS"/>
              <a:t> (</a:t>
            </a:r>
            <a:r>
              <a:rPr lang="sr-Latn-CS" b="1"/>
              <a:t>one-sided P percentage point</a:t>
            </a:r>
            <a:r>
              <a:rPr lang="sr-Latn-CS"/>
              <a:t>) расподеле је</a:t>
            </a:r>
            <a:endParaRPr lang="sr-Cyrl-CS"/>
          </a:p>
          <a:p>
            <a:pPr lvl="1">
              <a:lnSpc>
                <a:spcPct val="95000"/>
              </a:lnSpc>
            </a:pPr>
            <a:r>
              <a:rPr lang="sr-Latn-CS"/>
              <a:t>вредност</a:t>
            </a:r>
            <a:r>
              <a:rPr lang="sr-Latn-CS" i="1"/>
              <a:t> z</a:t>
            </a:r>
            <a:r>
              <a:rPr lang="sr-Latn-CS"/>
              <a:t> таква да постоји вероватноћа </a:t>
            </a:r>
            <a:r>
              <a:rPr lang="sr-Latn-CS" i="1"/>
              <a:t>P%</a:t>
            </a:r>
            <a:r>
              <a:rPr lang="sr-Latn-CS"/>
              <a:t> посматрања из те расподеле кој</a:t>
            </a:r>
            <a:r>
              <a:rPr lang="sr-Cyrl-CS"/>
              <a:t>а </a:t>
            </a:r>
            <a:r>
              <a:rPr lang="sr-Latn-CS"/>
              <a:t>је већ</a:t>
            </a:r>
            <a:r>
              <a:rPr lang="sr-Cyrl-CS"/>
              <a:t>а </a:t>
            </a:r>
            <a:r>
              <a:rPr lang="sr-Latn-CS"/>
              <a:t>или једнак</a:t>
            </a:r>
            <a:r>
              <a:rPr lang="sr-Cyrl-CS"/>
              <a:t>а </a:t>
            </a:r>
            <a:r>
              <a:rPr lang="sr-Latn-CS" i="1"/>
              <a:t>z</a:t>
            </a:r>
            <a:endParaRPr lang="sr-Cyrl-CS" i="1"/>
          </a:p>
          <a:p>
            <a:pPr>
              <a:lnSpc>
                <a:spcPct val="95000"/>
              </a:lnSpc>
            </a:pPr>
            <a:r>
              <a:rPr lang="sr-Latn-CS" b="1"/>
              <a:t>Двострана P процентна тачка </a:t>
            </a:r>
            <a:r>
              <a:rPr lang="sr-Cyrl-CS"/>
              <a:t>(</a:t>
            </a:r>
            <a:r>
              <a:rPr lang="sr-Latn-CS" b="1"/>
              <a:t>two-sided P percentage point</a:t>
            </a:r>
            <a:r>
              <a:rPr lang="sr-Cyrl-CS"/>
              <a:t>)</a:t>
            </a:r>
            <a:r>
              <a:rPr lang="sr-Cyrl-CS" b="1"/>
              <a:t> </a:t>
            </a:r>
            <a:r>
              <a:rPr lang="sr-Latn-CS"/>
              <a:t>је </a:t>
            </a:r>
            <a:endParaRPr lang="sr-Cyrl-CS"/>
          </a:p>
          <a:p>
            <a:pPr lvl="1">
              <a:lnSpc>
                <a:spcPct val="95000"/>
              </a:lnSpc>
            </a:pPr>
            <a:r>
              <a:rPr lang="sr-Latn-CS"/>
              <a:t>вредност </a:t>
            </a:r>
            <a:r>
              <a:rPr lang="sr-Latn-CS" i="1"/>
              <a:t>z</a:t>
            </a:r>
            <a:r>
              <a:rPr lang="sr-Latn-CS"/>
              <a:t> </a:t>
            </a:r>
            <a:r>
              <a:rPr lang="sr-Cyrl-CS"/>
              <a:t>таква </a:t>
            </a:r>
            <a:r>
              <a:rPr lang="sr-Latn-CS"/>
              <a:t>да постоји вероватноћа </a:t>
            </a:r>
            <a:r>
              <a:rPr lang="sr-Latn-CS" i="1"/>
              <a:t>P%</a:t>
            </a:r>
            <a:r>
              <a:rPr lang="sr-Latn-CS"/>
              <a:t> посматрања која је ве</a:t>
            </a:r>
            <a:r>
              <a:rPr lang="sr-Cyrl-CS"/>
              <a:t>ћ</a:t>
            </a:r>
            <a:r>
              <a:rPr lang="sr-Latn-CS"/>
              <a:t>а од </a:t>
            </a:r>
            <a:r>
              <a:rPr lang="sr-Latn-CS" i="1"/>
              <a:t>z</a:t>
            </a:r>
            <a:r>
              <a:rPr lang="sr-Latn-CS"/>
              <a:t> или једнака </a:t>
            </a:r>
            <a:r>
              <a:rPr lang="sr-Latn-CS" i="1"/>
              <a:t>z,</a:t>
            </a:r>
            <a:r>
              <a:rPr lang="sr-Latn-CS"/>
              <a:t> или мања од </a:t>
            </a:r>
            <a:r>
              <a:rPr lang="sr-Latn-CS" i="1"/>
              <a:t>z</a:t>
            </a:r>
            <a:r>
              <a:rPr lang="sr-Latn-CS"/>
              <a:t> или једнака </a:t>
            </a:r>
            <a:r>
              <a:rPr lang="sr-Cyrl-CS" i="1"/>
              <a:t>-</a:t>
            </a:r>
            <a:r>
              <a:rPr lang="sr-Latn-CS" i="1"/>
              <a:t>z</a:t>
            </a:r>
            <a:r>
              <a:rPr lang="sr-Latn-CS"/>
              <a:t> </a:t>
            </a:r>
          </a:p>
        </p:txBody>
      </p:sp>
    </p:spTree>
  </p:cSld>
  <p:clrMapOvr>
    <a:masterClrMapping/>
  </p:clrMapOvr>
  <p:transition advTm="46519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FB4E8-714C-4E4B-ABBA-AC7F0092CEF1}" type="slidenum">
              <a:rPr lang="en-US"/>
              <a:pPr/>
              <a:t>55</a:t>
            </a:fld>
            <a:endParaRPr lang="en-US"/>
          </a:p>
        </p:txBody>
      </p:sp>
      <p:sp>
        <p:nvSpPr>
          <p:cNvPr id="91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Процентне тачке Нормалне расподеле </a:t>
            </a:r>
          </a:p>
        </p:txBody>
      </p:sp>
      <p:graphicFrame>
        <p:nvGraphicFramePr>
          <p:cNvPr id="91238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801813" y="1377950"/>
          <a:ext cx="6102350" cy="504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387" name="Document" r:id="rId3" imgW="6077641" imgH="5183422" progId="Word.Document.8">
                  <p:embed/>
                </p:oleObj>
              </mc:Choice>
              <mc:Fallback>
                <p:oleObj name="Document" r:id="rId3" imgW="6077641" imgH="5183422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3023"/>
                      <a:stretch>
                        <a:fillRect/>
                      </a:stretch>
                    </p:blipFill>
                    <p:spPr bwMode="auto">
                      <a:xfrm>
                        <a:off x="1801813" y="1377950"/>
                        <a:ext cx="6102350" cy="5048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6B9D0-9C0F-4287-9542-F49D0E106D4A}" type="slidenum">
              <a:rPr lang="en-US"/>
              <a:pPr/>
              <a:t>56</a:t>
            </a:fld>
            <a:endParaRPr lang="en-US"/>
          </a:p>
        </p:txBody>
      </p:sp>
      <p:sp>
        <p:nvSpPr>
          <p:cNvPr id="914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2600"/>
              <a:t>Нормална расподела са различитим </a:t>
            </a:r>
            <a:r>
              <a:rPr lang="sr-Cyrl-CS" sz="2600"/>
              <a:t>срединама и са </a:t>
            </a:r>
            <a:r>
              <a:rPr lang="sr-Latn-CS" sz="2600"/>
              <a:t>различитим</a:t>
            </a:r>
            <a:r>
              <a:rPr lang="sr-Cyrl-CS" sz="2600"/>
              <a:t> варијансама</a:t>
            </a:r>
            <a:r>
              <a:rPr lang="sr-Latn-CS" sz="2600"/>
              <a:t>, која п</a:t>
            </a:r>
            <a:r>
              <a:rPr lang="sr-Cyrl-CS" sz="2600"/>
              <a:t>ри</a:t>
            </a:r>
            <a:r>
              <a:rPr lang="sr-Latn-CS" sz="2600"/>
              <a:t>казује двостране 5% тачке </a:t>
            </a:r>
          </a:p>
        </p:txBody>
      </p:sp>
      <p:sp>
        <p:nvSpPr>
          <p:cNvPr id="914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14436" name="Picture 4" descr="Slika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2195513"/>
            <a:ext cx="8921750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3CB4E-7FEA-432F-949C-E286987F09FD}" type="slidenum">
              <a:rPr lang="en-US"/>
              <a:pPr/>
              <a:t>57</a:t>
            </a:fld>
            <a:endParaRPr lang="en-US"/>
          </a:p>
        </p:txBody>
      </p:sp>
      <p:sp>
        <p:nvSpPr>
          <p:cNvPr id="916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Особине Нормалне расподеле</a:t>
            </a:r>
            <a:endParaRPr lang="sr-Latn-CS"/>
          </a:p>
        </p:txBody>
      </p:sp>
      <p:sp>
        <p:nvSpPr>
          <p:cNvPr id="91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sr-Latn-CS" sz="2800"/>
              <a:t>Aко узмемо</a:t>
            </a:r>
            <a:r>
              <a:rPr lang="sr-Cyrl-CS" sz="2800"/>
              <a:t> </a:t>
            </a:r>
            <a:r>
              <a:rPr lang="sr-Latn-CS" sz="2800"/>
              <a:t>Стандардну Нормалну променљиву, са стандардн</a:t>
            </a:r>
            <a:r>
              <a:rPr lang="sr-Cyrl-CS" sz="2800"/>
              <a:t>и</a:t>
            </a:r>
            <a:r>
              <a:rPr lang="sr-Latn-CS" sz="2800"/>
              <a:t>м </a:t>
            </a:r>
            <a:r>
              <a:rPr lang="sr-Cyrl-CS" sz="2800"/>
              <a:t>одступањем</a:t>
            </a:r>
            <a:r>
              <a:rPr lang="sr-Latn-CS" sz="2800"/>
              <a:t> 1, и помножимо је са константом </a:t>
            </a:r>
            <a:r>
              <a:rPr lang="sr-Latn-CS" sz="2800">
                <a:sym typeface="Symbol" pitchFamily="18" charset="2"/>
              </a:rPr>
              <a:t></a:t>
            </a:r>
            <a:endParaRPr lang="sr-Cyrl-CS" sz="2800">
              <a:sym typeface="Symbol" pitchFamily="18" charset="2"/>
            </a:endParaRPr>
          </a:p>
          <a:p>
            <a:pPr lvl="1">
              <a:lnSpc>
                <a:spcPct val="95000"/>
              </a:lnSpc>
            </a:pPr>
            <a:r>
              <a:rPr lang="sr-Cyrl-CS" sz="2400"/>
              <a:t>добијамо нову променљиву са стандардним одступањем </a:t>
            </a:r>
            <a:r>
              <a:rPr lang="sr-Latn-CS" sz="2400">
                <a:sym typeface="Symbol" pitchFamily="18" charset="2"/>
              </a:rPr>
              <a:t>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sr-Cyrl-CS" sz="2800"/>
              <a:t>В</a:t>
            </a:r>
            <a:r>
              <a:rPr lang="sr-Latn-CS" sz="2800"/>
              <a:t>ероватноћа да је постојећи број онај из </a:t>
            </a:r>
            <a:r>
              <a:rPr lang="sr-Cyrl-CS" sz="2800"/>
              <a:t>средине </a:t>
            </a:r>
            <a:r>
              <a:rPr lang="sr-Latn-CS" sz="2800"/>
              <a:t>стандардн</a:t>
            </a:r>
            <a:r>
              <a:rPr lang="sr-Cyrl-CS" sz="2800"/>
              <a:t>ог</a:t>
            </a:r>
            <a:r>
              <a:rPr lang="sr-Latn-CS" sz="2800"/>
              <a:t> одступања </a:t>
            </a:r>
            <a:r>
              <a:rPr lang="sr-Cyrl-CS" sz="2800"/>
              <a:t>је </a:t>
            </a:r>
            <a:r>
              <a:rPr lang="sr-Latn-CS" sz="2800"/>
              <a:t>ист</a:t>
            </a:r>
            <a:r>
              <a:rPr lang="sr-Cyrl-CS" sz="2800"/>
              <a:t>а</a:t>
            </a:r>
            <a:r>
              <a:rPr lang="sr-Latn-CS" sz="2800"/>
              <a:t> за обе расподеле</a:t>
            </a:r>
            <a:endParaRPr lang="sr-Cyrl-CS" sz="2800"/>
          </a:p>
          <a:p>
            <a:pPr>
              <a:lnSpc>
                <a:spcPct val="95000"/>
              </a:lnSpc>
            </a:pPr>
            <a:r>
              <a:rPr lang="sr-Latn-CS" sz="2800"/>
              <a:t>Ово се види из 5% т</a:t>
            </a:r>
            <a:r>
              <a:rPr lang="sr-Cyrl-CS" sz="2800"/>
              <a:t>а</a:t>
            </a:r>
            <a:r>
              <a:rPr lang="sr-Latn-CS" sz="2800"/>
              <a:t>чака</a:t>
            </a:r>
            <a:endParaRPr lang="sr-Cyrl-CS" sz="2800"/>
          </a:p>
          <a:p>
            <a:pPr lvl="1">
              <a:lnSpc>
                <a:spcPct val="95000"/>
              </a:lnSpc>
            </a:pPr>
            <a:r>
              <a:rPr lang="sr-Latn-CS" sz="2400"/>
              <a:t>представљају </a:t>
            </a:r>
            <a:r>
              <a:rPr lang="sr-Cyrl-CS" sz="2400"/>
              <a:t>средину </a:t>
            </a:r>
            <a:r>
              <a:rPr lang="sr-Latn-CS" sz="2400"/>
              <a:t>плус или минус 1.96 стандардн</a:t>
            </a:r>
            <a:r>
              <a:rPr lang="sr-Cyrl-CS" sz="2400"/>
              <a:t>их</a:t>
            </a:r>
            <a:r>
              <a:rPr lang="sr-Latn-CS" sz="2400"/>
              <a:t> одступања у сваком случај</a:t>
            </a:r>
            <a:r>
              <a:rPr lang="sr-Cyrl-CS" sz="2400"/>
              <a:t>у</a:t>
            </a:r>
            <a:endParaRPr lang="sr-Latn-CS" sz="2400"/>
          </a:p>
        </p:txBody>
      </p:sp>
    </p:spTree>
  </p:cSld>
  <p:clrMapOvr>
    <a:masterClrMapping/>
  </p:clrMapOvr>
  <p:transition advTm="46519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80C8-DB95-455C-9EDD-2975A537FBB2}" type="slidenum">
              <a:rPr lang="en-US"/>
              <a:pPr/>
              <a:t>58</a:t>
            </a:fld>
            <a:endParaRPr lang="en-US"/>
          </a:p>
        </p:txBody>
      </p:sp>
      <p:sp>
        <p:nvSpPr>
          <p:cNvPr id="918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Особине Нормалне расподеле</a:t>
            </a:r>
            <a:endParaRPr lang="sr-Latn-CS"/>
          </a:p>
        </p:txBody>
      </p:sp>
      <p:sp>
        <p:nvSpPr>
          <p:cNvPr id="918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600"/>
              <a:t>А</a:t>
            </a:r>
            <a:r>
              <a:rPr lang="sr-Latn-CS" sz="2600"/>
              <a:t>ко додамо µ Стандардној Нормалној променљивој и помножимо је са </a:t>
            </a:r>
            <a:r>
              <a:rPr lang="sr-Latn-CS" sz="2600">
                <a:solidFill>
                  <a:srgbClr val="0A0905"/>
                </a:solidFill>
                <a:latin typeface="Symbol" pitchFamily="18" charset="2"/>
                <a:sym typeface="Symbol" pitchFamily="18" charset="2"/>
              </a:rPr>
              <a:t>s</a:t>
            </a:r>
            <a:r>
              <a:rPr lang="sr-Latn-CS" sz="2600"/>
              <a:t>,</a:t>
            </a:r>
            <a:r>
              <a:rPr lang="sr-Cyrl-CS" sz="2600"/>
              <a:t> </a:t>
            </a:r>
          </a:p>
          <a:p>
            <a:pPr lvl="1">
              <a:lnSpc>
                <a:spcPct val="90000"/>
              </a:lnSpc>
            </a:pPr>
            <a:r>
              <a:rPr lang="sr-Latn-CS" sz="2200"/>
              <a:t>добиј</a:t>
            </a:r>
            <a:r>
              <a:rPr lang="sr-Cyrl-CS" sz="2200"/>
              <a:t>а</a:t>
            </a:r>
            <a:r>
              <a:rPr lang="sr-Latn-CS" sz="2200"/>
              <a:t>мо Нормалну расподелу </a:t>
            </a:r>
            <a:r>
              <a:rPr lang="sr-Cyrl-CS" sz="2200"/>
              <a:t>средине </a:t>
            </a:r>
            <a:r>
              <a:rPr lang="sr-Latn-CS" sz="2200"/>
              <a:t>µ, и стандар</a:t>
            </a:r>
            <a:r>
              <a:rPr lang="sr-Cyrl-CS" sz="2200"/>
              <a:t>д</a:t>
            </a:r>
            <a:r>
              <a:rPr lang="sr-Latn-CS" sz="2200"/>
              <a:t>н</a:t>
            </a:r>
            <a:r>
              <a:rPr lang="sr-Cyrl-CS" sz="2200"/>
              <a:t>ог </a:t>
            </a:r>
            <a:r>
              <a:rPr lang="sr-Latn-CS" sz="2200"/>
              <a:t>одступањ</a:t>
            </a:r>
            <a:r>
              <a:rPr lang="sr-Cyrl-CS" sz="2200"/>
              <a:t>а </a:t>
            </a:r>
            <a:r>
              <a:rPr lang="sr-Latn-CS" sz="2200">
                <a:sym typeface="Symbol" pitchFamily="18" charset="2"/>
              </a:rPr>
              <a:t></a:t>
            </a:r>
            <a:endParaRPr lang="sr-Cyrl-CS" sz="2200">
              <a:sym typeface="Symbol" pitchFamily="18" charset="2"/>
            </a:endParaRPr>
          </a:p>
          <a:p>
            <a:pPr>
              <a:lnSpc>
                <a:spcPct val="90000"/>
              </a:lnSpc>
            </a:pPr>
            <a:r>
              <a:rPr lang="sr-Latn-CS" sz="2600"/>
              <a:t>Табеле </a:t>
            </a:r>
            <a:r>
              <a:rPr lang="sr-Cyrl-CS" sz="2600"/>
              <a:t>4</a:t>
            </a:r>
            <a:r>
              <a:rPr lang="sr-Latn-CS" sz="2600"/>
              <a:t>.1 и </a:t>
            </a:r>
            <a:r>
              <a:rPr lang="sr-Cyrl-CS" sz="2600"/>
              <a:t>4</a:t>
            </a:r>
            <a:r>
              <a:rPr lang="sr-Latn-CS" sz="2600"/>
              <a:t>.2 директно одговарају томе</a:t>
            </a:r>
            <a:endParaRPr lang="sr-Cyrl-CS" sz="2600"/>
          </a:p>
          <a:p>
            <a:pPr lvl="1">
              <a:lnSpc>
                <a:spcPct val="90000"/>
              </a:lnSpc>
            </a:pPr>
            <a:r>
              <a:rPr lang="sr-Latn-CS" sz="2200"/>
              <a:t>ако означимо са </a:t>
            </a:r>
            <a:r>
              <a:rPr lang="sr-Latn-CS" sz="2200" i="1"/>
              <a:t>z</a:t>
            </a:r>
            <a:r>
              <a:rPr lang="sr-Latn-CS" sz="2200"/>
              <a:t> број стандардн</a:t>
            </a:r>
            <a:r>
              <a:rPr lang="sr-Cyrl-CS" sz="2200"/>
              <a:t>их</a:t>
            </a:r>
            <a:r>
              <a:rPr lang="sr-Latn-CS" sz="2200"/>
              <a:t> одступања изнад </a:t>
            </a:r>
            <a:r>
              <a:rPr lang="sr-Cyrl-CS" sz="2200"/>
              <a:t>средине</a:t>
            </a:r>
            <a:r>
              <a:rPr lang="sr-Latn-CS" sz="2200"/>
              <a:t>, а не нумеричку вредност променљиве</a:t>
            </a:r>
            <a:endParaRPr lang="sr-Cyrl-CS" sz="2200"/>
          </a:p>
          <a:p>
            <a:pPr>
              <a:lnSpc>
                <a:spcPct val="90000"/>
              </a:lnSpc>
            </a:pPr>
            <a:r>
              <a:rPr lang="sr-Cyrl-CS" sz="2600"/>
              <a:t>Д</a:t>
            </a:r>
            <a:r>
              <a:rPr lang="sr-Latn-CS" sz="2600"/>
              <a:t>востране 5% тачке Нормалне расподеле која има </a:t>
            </a:r>
            <a:r>
              <a:rPr lang="sr-Cyrl-CS" sz="2600"/>
              <a:t>средину </a:t>
            </a:r>
            <a:r>
              <a:rPr lang="sr-Latn-CS" sz="2600"/>
              <a:t>10 и стандардно одступање  5, образују се помоћу</a:t>
            </a:r>
            <a:endParaRPr lang="sr-Cyrl-CS" sz="2600"/>
          </a:p>
          <a:p>
            <a:pPr>
              <a:lnSpc>
                <a:spcPct val="90000"/>
              </a:lnSpc>
              <a:spcBef>
                <a:spcPct val="35000"/>
              </a:spcBef>
              <a:buFontTx/>
              <a:buNone/>
            </a:pPr>
            <a:r>
              <a:rPr lang="sr-Cyrl-CS" sz="2600"/>
              <a:t>	                                    и</a:t>
            </a:r>
          </a:p>
          <a:p>
            <a:pPr>
              <a:lnSpc>
                <a:spcPct val="90000"/>
              </a:lnSpc>
              <a:spcBef>
                <a:spcPct val="35000"/>
              </a:spcBef>
              <a:buFontTx/>
              <a:buNone/>
            </a:pPr>
            <a:r>
              <a:rPr lang="sr-Cyrl-CS" sz="2600"/>
              <a:t>    </a:t>
            </a:r>
            <a:r>
              <a:rPr lang="sr-Latn-CS" sz="2600"/>
              <a:t>вредност 1.96 се добија из </a:t>
            </a:r>
            <a:r>
              <a:rPr lang="sr-Cyrl-CS" sz="2600"/>
              <a:t>т</a:t>
            </a:r>
            <a:r>
              <a:rPr lang="sr-Latn-CS" sz="2600"/>
              <a:t>абеле </a:t>
            </a:r>
            <a:r>
              <a:rPr lang="sr-Cyrl-CS" sz="2600"/>
              <a:t>4</a:t>
            </a:r>
            <a:r>
              <a:rPr lang="sr-Latn-CS" sz="2600"/>
              <a:t>.2 </a:t>
            </a:r>
          </a:p>
        </p:txBody>
      </p:sp>
      <p:sp>
        <p:nvSpPr>
          <p:cNvPr id="918532" name="Rectangle 4"/>
          <p:cNvSpPr>
            <a:spLocks noChangeArrowheads="1"/>
          </p:cNvSpPr>
          <p:nvPr/>
        </p:nvSpPr>
        <p:spPr bwMode="auto">
          <a:xfrm>
            <a:off x="0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18533" name="Object 5"/>
          <p:cNvGraphicFramePr>
            <a:graphicFrameLocks noChangeAspect="1"/>
          </p:cNvGraphicFramePr>
          <p:nvPr/>
        </p:nvGraphicFramePr>
        <p:xfrm>
          <a:off x="788988" y="5311775"/>
          <a:ext cx="2833687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8533" name="Equation" r:id="rId3" imgW="1002865" imgH="165028" progId="Equation.3">
                  <p:embed/>
                </p:oleObj>
              </mc:Choice>
              <mc:Fallback>
                <p:oleObj name="Equation" r:id="rId3" imgW="1002865" imgH="165028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988" y="5311775"/>
                        <a:ext cx="2833687" cy="458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8534" name="Rectangle 6"/>
          <p:cNvSpPr>
            <a:spLocks noChangeArrowheads="1"/>
          </p:cNvSpPr>
          <p:nvPr/>
        </p:nvSpPr>
        <p:spPr bwMode="auto">
          <a:xfrm>
            <a:off x="0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18535" name="Object 7"/>
          <p:cNvGraphicFramePr>
            <a:graphicFrameLocks noChangeAspect="1"/>
          </p:cNvGraphicFramePr>
          <p:nvPr/>
        </p:nvGraphicFramePr>
        <p:xfrm>
          <a:off x="4794250" y="5310188"/>
          <a:ext cx="33369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8535" name="Equation" r:id="rId5" imgW="1104421" imgH="165028" progId="Equation.3">
                  <p:embed/>
                </p:oleObj>
              </mc:Choice>
              <mc:Fallback>
                <p:oleObj name="Equation" r:id="rId5" imgW="1104421" imgH="165028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0" y="5310188"/>
                        <a:ext cx="3336925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490CC-4E40-4171-8CFC-4BC57CCFFC1D}" type="slidenum">
              <a:rPr lang="en-US"/>
              <a:pPr/>
              <a:t>59</a:t>
            </a:fld>
            <a:endParaRPr lang="en-US"/>
          </a:p>
        </p:txBody>
      </p:sp>
      <p:sp>
        <p:nvSpPr>
          <p:cNvPr id="920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Особине Нормалне расподеле</a:t>
            </a:r>
            <a:endParaRPr lang="sr-Latn-CS"/>
          </a:p>
        </p:txBody>
      </p:sp>
      <p:sp>
        <p:nvSpPr>
          <p:cNvPr id="92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О</a:t>
            </a:r>
            <a:r>
              <a:rPr lang="sr-Latn-CS" sz="2800"/>
              <a:t>собина Нормалне расподеле</a:t>
            </a:r>
            <a:endParaRPr lang="sr-Cyrl-CS" sz="2800"/>
          </a:p>
          <a:p>
            <a:pPr lvl="1"/>
            <a:r>
              <a:rPr lang="sr-Latn-CS" sz="2400"/>
              <a:t>да множење или додавање константи </a:t>
            </a:r>
            <a:r>
              <a:rPr lang="sr-Cyrl-CS" sz="2400"/>
              <a:t>још увек </a:t>
            </a:r>
            <a:r>
              <a:rPr lang="sr-Latn-CS" sz="2400"/>
              <a:t>даје Нормалну расподелу</a:t>
            </a:r>
            <a:r>
              <a:rPr lang="sr-Latn-CS"/>
              <a:t> </a:t>
            </a:r>
            <a:endParaRPr lang="sr-Cyrl-CS"/>
          </a:p>
          <a:p>
            <a:r>
              <a:rPr lang="sr-Latn-CS" sz="2800"/>
              <a:t>Узмимо Биномну променљиву са </a:t>
            </a:r>
            <a:r>
              <a:rPr lang="sr-Latn-CS" sz="2800" i="1"/>
              <a:t>n</a:t>
            </a:r>
            <a:r>
              <a:rPr lang="sr-Latn-CS" sz="2800"/>
              <a:t> = 3, могућ</a:t>
            </a:r>
            <a:r>
              <a:rPr lang="sr-Cyrl-CS" sz="2800"/>
              <a:t>их </a:t>
            </a:r>
            <a:r>
              <a:rPr lang="sr-Latn-CS" sz="2800"/>
              <a:t>вредности 0,</a:t>
            </a:r>
            <a:r>
              <a:rPr lang="sr-Cyrl-CS" sz="2800"/>
              <a:t> </a:t>
            </a:r>
            <a:r>
              <a:rPr lang="sr-Latn-CS" sz="2800"/>
              <a:t>1,</a:t>
            </a:r>
            <a:r>
              <a:rPr lang="sr-Cyrl-CS" sz="2800"/>
              <a:t> </a:t>
            </a:r>
            <a:r>
              <a:rPr lang="sr-Latn-CS" sz="2800"/>
              <a:t>2 и 3, и помно</a:t>
            </a:r>
            <a:r>
              <a:rPr lang="sr-Cyrl-CS" sz="2800"/>
              <a:t>ж</a:t>
            </a:r>
            <a:r>
              <a:rPr lang="sr-Latn-CS" sz="2800"/>
              <a:t>имо </a:t>
            </a:r>
            <a:r>
              <a:rPr lang="sr-Cyrl-CS" sz="2800"/>
              <a:t>их </a:t>
            </a:r>
            <a:r>
              <a:rPr lang="sr-Latn-CS" sz="2800"/>
              <a:t>са 2</a:t>
            </a:r>
            <a:endParaRPr lang="sr-Cyrl-CS" sz="2800"/>
          </a:p>
          <a:p>
            <a:pPr lvl="1"/>
            <a:r>
              <a:rPr lang="sr-Cyrl-CS" sz="2400"/>
              <a:t>м</a:t>
            </a:r>
            <a:r>
              <a:rPr lang="sr-Latn-CS" sz="2400"/>
              <a:t>огу</a:t>
            </a:r>
            <a:r>
              <a:rPr lang="sr-Cyrl-CS" sz="2400"/>
              <a:t>ћ</a:t>
            </a:r>
            <a:r>
              <a:rPr lang="sr-Latn-CS" sz="2400"/>
              <a:t>е вредности су сада 0,</a:t>
            </a:r>
            <a:r>
              <a:rPr lang="sr-Cyrl-CS" sz="2400"/>
              <a:t> </a:t>
            </a:r>
            <a:r>
              <a:rPr lang="sr-Latn-CS" sz="2400"/>
              <a:t>2,</a:t>
            </a:r>
            <a:r>
              <a:rPr lang="sr-Cyrl-CS" sz="2400"/>
              <a:t> </a:t>
            </a:r>
            <a:r>
              <a:rPr lang="sr-Latn-CS" sz="2400"/>
              <a:t>4 и 6</a:t>
            </a:r>
            <a:endParaRPr lang="sr-Cyrl-CS" sz="2400"/>
          </a:p>
          <a:p>
            <a:pPr lvl="1"/>
            <a:r>
              <a:rPr lang="sr-Latn-CS" sz="2400"/>
              <a:t>Биномна расподела са </a:t>
            </a:r>
            <a:r>
              <a:rPr lang="sr-Latn-CS" sz="2400" i="1"/>
              <a:t>n</a:t>
            </a:r>
            <a:r>
              <a:rPr lang="sr-Latn-CS" sz="2400"/>
              <a:t> = 6 такође има мог</a:t>
            </a:r>
            <a:r>
              <a:rPr lang="sr-Cyrl-CS" sz="2400"/>
              <a:t>у</a:t>
            </a:r>
            <a:r>
              <a:rPr lang="sr-Latn-CS" sz="2400"/>
              <a:t>ће вредности 1,</a:t>
            </a:r>
            <a:r>
              <a:rPr lang="sr-Cyrl-CS" sz="2400"/>
              <a:t> </a:t>
            </a:r>
            <a:r>
              <a:rPr lang="sr-Latn-CS" sz="2400"/>
              <a:t>3 и 5, па су расподеле различите и она коју смо добили није члан Нормалне фамилије</a:t>
            </a:r>
          </a:p>
        </p:txBody>
      </p:sp>
    </p:spTree>
  </p:cSld>
  <p:clrMapOvr>
    <a:masterClrMapping/>
  </p:clrMapOvr>
  <p:transition advTm="46519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ABC74-12F5-45E8-9CE4-4D42BF806CF3}" type="slidenum">
              <a:rPr lang="en-US"/>
              <a:pPr/>
              <a:t>6</a:t>
            </a:fld>
            <a:endParaRPr lang="en-US"/>
          </a:p>
        </p:txBody>
      </p:sp>
      <p:sp>
        <p:nvSpPr>
          <p:cNvPr id="818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Особине вероватноће</a:t>
            </a:r>
            <a:endParaRPr lang="sr-Latn-CS"/>
          </a:p>
        </p:txBody>
      </p:sp>
      <p:sp>
        <p:nvSpPr>
          <p:cNvPr id="81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800" b="1" i="1"/>
              <a:t>Пр</a:t>
            </a:r>
            <a:r>
              <a:rPr lang="sr-Cyrl-CS" sz="2800" b="1" i="1"/>
              <a:t>а</a:t>
            </a:r>
            <a:r>
              <a:rPr lang="sr-Latn-CS" sz="2800" b="1" i="1"/>
              <a:t>вило множења</a:t>
            </a:r>
            <a:r>
              <a:rPr lang="sr-Cyrl-CS" sz="2800" b="1" i="1"/>
              <a:t> (мultiplication rule)</a:t>
            </a:r>
          </a:p>
          <a:p>
            <a:pPr lvl="1"/>
            <a:r>
              <a:rPr lang="sr-Cyrl-CS" sz="2400"/>
              <a:t>п</a:t>
            </a:r>
            <a:r>
              <a:rPr lang="sr-Latn-CS" sz="2400"/>
              <a:t>ретпоставимо да су два догађаја од интереса  независна, тј. то што знамо да се један десио нам не говори ништа о томе да ли се други дешава</a:t>
            </a:r>
            <a:endParaRPr lang="sr-Cyrl-CS" sz="2400"/>
          </a:p>
          <a:p>
            <a:pPr lvl="1"/>
            <a:r>
              <a:rPr lang="sr-Cyrl-CS" sz="2400"/>
              <a:t>тада </a:t>
            </a:r>
            <a:r>
              <a:rPr lang="sr-Latn-CS" sz="2400"/>
              <a:t>вероватноћа да се оба </a:t>
            </a:r>
            <a:r>
              <a:rPr lang="sr-Cyrl-CS" sz="2400"/>
              <a:t>догађаја догоде </a:t>
            </a:r>
            <a:r>
              <a:rPr lang="sr-Latn-CS" sz="2400"/>
              <a:t>је производ њихових вероватноћа</a:t>
            </a:r>
            <a:endParaRPr lang="sr-Cyrl-CS" sz="2400"/>
          </a:p>
          <a:p>
            <a:pPr lvl="1"/>
            <a:r>
              <a:rPr lang="sr-Cyrl-CS" sz="2400"/>
              <a:t>н</a:t>
            </a:r>
            <a:r>
              <a:rPr lang="sr-Latn-CS" sz="2400"/>
              <a:t>а пример, претпоставимо да бацимо два новчића</a:t>
            </a:r>
            <a:endParaRPr lang="sr-Cyrl-CS" sz="2400"/>
          </a:p>
          <a:p>
            <a:pPr lvl="1"/>
            <a:r>
              <a:rPr lang="sr-Cyrl-CS" sz="2400"/>
              <a:t>ј</a:t>
            </a:r>
            <a:r>
              <a:rPr lang="sr-Latn-CS" sz="2400"/>
              <a:t>едан новчић не утиче на други, па су резултати оба бацања независни, и вероватноћа да ће испасти обе главе је 1/2 x 1/2 = 1/4</a:t>
            </a:r>
          </a:p>
        </p:txBody>
      </p:sp>
    </p:spTree>
  </p:cSld>
  <p:clrMapOvr>
    <a:masterClrMapping/>
  </p:clrMapOvr>
  <p:transition advTm="46519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31FEB-78E4-4D8D-BBE7-9FFC3E373D01}" type="slidenum">
              <a:rPr lang="en-US"/>
              <a:pPr/>
              <a:t>60</a:t>
            </a:fld>
            <a:endParaRPr lang="en-US"/>
          </a:p>
        </p:txBody>
      </p:sp>
      <p:sp>
        <p:nvSpPr>
          <p:cNvPr id="1070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Особине Нормалне расподеле</a:t>
            </a:r>
            <a:endParaRPr lang="sr-Latn-CS"/>
          </a:p>
        </p:txBody>
      </p:sp>
      <p:sp>
        <p:nvSpPr>
          <p:cNvPr id="1070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Д</a:t>
            </a:r>
            <a:r>
              <a:rPr lang="sr-Latn-CS" sz="2800"/>
              <a:t>одавањем константе променљивој </a:t>
            </a:r>
            <a:r>
              <a:rPr lang="sr-Cyrl-CS" sz="2800"/>
              <a:t>са </a:t>
            </a:r>
            <a:r>
              <a:rPr lang="sr-Latn-CS" sz="2800"/>
              <a:t>Нормалн</a:t>
            </a:r>
            <a:r>
              <a:rPr lang="sr-Cyrl-CS" sz="2800"/>
              <a:t>ом </a:t>
            </a:r>
            <a:r>
              <a:rPr lang="sr-Latn-CS" sz="2800"/>
              <a:t>расподел</a:t>
            </a:r>
            <a:r>
              <a:rPr lang="sr-Cyrl-CS" sz="2800"/>
              <a:t>ом</a:t>
            </a:r>
          </a:p>
          <a:p>
            <a:pPr lvl="1"/>
            <a:r>
              <a:rPr lang="sr-Latn-CS" sz="2400"/>
              <a:t>добијамо друг</a:t>
            </a:r>
            <a:r>
              <a:rPr lang="sr-Cyrl-CS" sz="2400"/>
              <a:t>у </a:t>
            </a:r>
            <a:r>
              <a:rPr lang="sr-Latn-CS" sz="2400"/>
              <a:t>променљив</a:t>
            </a:r>
            <a:r>
              <a:rPr lang="sr-Cyrl-CS" sz="2400"/>
              <a:t>у </a:t>
            </a:r>
            <a:r>
              <a:rPr lang="sr-Latn-CS" sz="2400"/>
              <a:t>кој</a:t>
            </a:r>
            <a:r>
              <a:rPr lang="sr-Cyrl-CS" sz="2400"/>
              <a:t>а </a:t>
            </a:r>
            <a:r>
              <a:rPr lang="sr-Latn-CS" sz="2400"/>
              <a:t>прат</a:t>
            </a:r>
            <a:r>
              <a:rPr lang="sr-Cyrl-CS" sz="2400"/>
              <a:t>и </a:t>
            </a:r>
            <a:r>
              <a:rPr lang="sr-Latn-CS" sz="2400"/>
              <a:t>Нормалну расподелу</a:t>
            </a:r>
            <a:endParaRPr lang="sr-Cyrl-CS" sz="2400"/>
          </a:p>
          <a:p>
            <a:r>
              <a:rPr lang="sr-Latn-CS" sz="2800"/>
              <a:t>Aко </a:t>
            </a:r>
            <a:r>
              <a:rPr lang="sr-Cyrl-CS" sz="2800"/>
              <a:t>саберемо </a:t>
            </a:r>
            <a:r>
              <a:rPr lang="sr-Latn-CS" sz="2800"/>
              <a:t>заједно две променљиве </a:t>
            </a:r>
            <a:r>
              <a:rPr lang="sr-Cyrl-CS" sz="2800"/>
              <a:t>са </a:t>
            </a:r>
            <a:r>
              <a:rPr lang="sr-Latn-CS" sz="2800"/>
              <a:t>Нормалн</a:t>
            </a:r>
            <a:r>
              <a:rPr lang="sr-Cyrl-CS" sz="2800"/>
              <a:t>ом </a:t>
            </a:r>
            <a:r>
              <a:rPr lang="sr-Latn-CS" sz="2800"/>
              <a:t>расподел</a:t>
            </a:r>
            <a:r>
              <a:rPr lang="sr-Cyrl-CS" sz="2800"/>
              <a:t>ом</a:t>
            </a:r>
          </a:p>
          <a:p>
            <a:pPr lvl="1"/>
            <a:r>
              <a:rPr lang="sr-Cyrl-CS" sz="2400"/>
              <a:t>ч</a:t>
            </a:r>
            <a:r>
              <a:rPr lang="sr-Latn-CS" sz="2400"/>
              <a:t>ак и са разли</a:t>
            </a:r>
            <a:r>
              <a:rPr lang="sr-Cyrl-CS" sz="2400"/>
              <a:t>ч</a:t>
            </a:r>
            <a:r>
              <a:rPr lang="sr-Latn-CS" sz="2400"/>
              <a:t>итим </a:t>
            </a:r>
            <a:r>
              <a:rPr lang="sr-Cyrl-CS" sz="2400"/>
              <a:t>срединама </a:t>
            </a:r>
            <a:r>
              <a:rPr lang="sr-Latn-CS" sz="2400"/>
              <a:t>и варијансама, </a:t>
            </a:r>
            <a:r>
              <a:rPr lang="sr-Cyrl-CS" sz="2400"/>
              <a:t>сума </a:t>
            </a:r>
            <a:r>
              <a:rPr lang="sr-Latn-CS" sz="2400"/>
              <a:t>прати Нормалну расподелу</a:t>
            </a:r>
            <a:endParaRPr lang="sr-Cyrl-CS" sz="2400"/>
          </a:p>
          <a:p>
            <a:r>
              <a:rPr lang="sr-Latn-CS" sz="2800"/>
              <a:t>Разлика између две променљиве </a:t>
            </a:r>
            <a:r>
              <a:rPr lang="sr-Cyrl-CS" sz="2800"/>
              <a:t>са </a:t>
            </a:r>
            <a:r>
              <a:rPr lang="sr-Latn-CS" sz="2800"/>
              <a:t>Нормалн</a:t>
            </a:r>
            <a:r>
              <a:rPr lang="sr-Cyrl-CS" sz="2800"/>
              <a:t>ом </a:t>
            </a:r>
            <a:r>
              <a:rPr lang="sr-Latn-CS" sz="2800"/>
              <a:t>расподел</a:t>
            </a:r>
            <a:r>
              <a:rPr lang="sr-Cyrl-CS" sz="2800"/>
              <a:t>ом</a:t>
            </a:r>
          </a:p>
          <a:p>
            <a:pPr lvl="1"/>
            <a:r>
              <a:rPr lang="sr-Latn-CS" sz="2400"/>
              <a:t>такође прати Нормалну расподелу</a:t>
            </a:r>
          </a:p>
        </p:txBody>
      </p:sp>
    </p:spTree>
  </p:cSld>
  <p:clrMapOvr>
    <a:masterClrMapping/>
  </p:clrMapOvr>
  <p:transition advTm="46519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33395-74A9-4329-AAD4-B849CD44E527}" type="slidenum">
              <a:rPr lang="en-US"/>
              <a:pPr/>
              <a:t>61</a:t>
            </a:fld>
            <a:endParaRPr lang="en-US"/>
          </a:p>
        </p:txBody>
      </p:sp>
      <p:sp>
        <p:nvSpPr>
          <p:cNvPr id="1072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Променљиве које прате Нормалну расподелу</a:t>
            </a:r>
            <a:r>
              <a:rPr lang="sr-Latn-CS" sz="3600"/>
              <a:t> </a:t>
            </a:r>
          </a:p>
        </p:txBody>
      </p:sp>
      <p:sp>
        <p:nvSpPr>
          <p:cNvPr id="1072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400"/>
              <a:t>Р</a:t>
            </a:r>
            <a:r>
              <a:rPr lang="sr-Latn-CS" sz="2400"/>
              <a:t>асправљали </a:t>
            </a:r>
            <a:r>
              <a:rPr lang="sr-Cyrl-CS" sz="2400"/>
              <a:t>смо </a:t>
            </a:r>
            <a:r>
              <a:rPr lang="sr-Latn-CS" sz="2400"/>
              <a:t>о томе како Нормал</a:t>
            </a:r>
            <a:r>
              <a:rPr lang="sr-Cyrl-CS" sz="2400"/>
              <a:t>н</a:t>
            </a:r>
            <a:r>
              <a:rPr lang="sr-Latn-CS" sz="2400"/>
              <a:t>а расподела </a:t>
            </a:r>
            <a:r>
              <a:rPr lang="sr-Cyrl-CS" sz="2400"/>
              <a:t>настаје </a:t>
            </a:r>
            <a:r>
              <a:rPr lang="sr-Latn-CS" sz="2400"/>
              <a:t>из узорака као сума или граница друг</a:t>
            </a:r>
            <a:r>
              <a:rPr lang="sr-Cyrl-CS" sz="2400"/>
              <a:t>их </a:t>
            </a:r>
            <a:r>
              <a:rPr lang="sr-Latn-CS" sz="2400"/>
              <a:t>расподела</a:t>
            </a:r>
            <a:endParaRPr lang="sr-Cyrl-CS" sz="2400"/>
          </a:p>
          <a:p>
            <a:r>
              <a:rPr lang="sr-Cyrl-CS" sz="2400"/>
              <a:t>М</a:t>
            </a:r>
            <a:r>
              <a:rPr lang="sr-Latn-CS" sz="2400"/>
              <a:t>ноге променљиве које постоје као такве, као </a:t>
            </a:r>
            <a:r>
              <a:rPr lang="sr-Cyrl-CS" sz="2400"/>
              <a:t>ш</a:t>
            </a:r>
            <a:r>
              <a:rPr lang="sr-Latn-CS" sz="2400"/>
              <a:t>то је људс</a:t>
            </a:r>
            <a:r>
              <a:rPr lang="sr-Cyrl-CS" sz="2400"/>
              <a:t>к</a:t>
            </a:r>
            <a:r>
              <a:rPr lang="sr-Latn-CS" sz="2400"/>
              <a:t>а висина</a:t>
            </a:r>
            <a:endParaRPr lang="sr-Cyrl-CS" sz="2400"/>
          </a:p>
          <a:p>
            <a:pPr lvl="1"/>
            <a:r>
              <a:rPr lang="sr-Latn-CS" sz="2000"/>
              <a:t>верно прате Нормалну расподелу</a:t>
            </a:r>
            <a:endParaRPr lang="sr-Cyrl-CS" sz="2000"/>
          </a:p>
          <a:p>
            <a:pPr lvl="1"/>
            <a:r>
              <a:rPr lang="sr-Latn-CS" sz="2000"/>
              <a:t>очекујемо да ће се то десити када </a:t>
            </a:r>
            <a:r>
              <a:rPr lang="sr-Cyrl-CS" sz="2000"/>
              <a:t>је</a:t>
            </a:r>
            <a:r>
              <a:rPr lang="sr-Latn-CS" sz="2000"/>
              <a:t> променљива резултат </a:t>
            </a:r>
            <a:r>
              <a:rPr lang="sr-Cyrl-CS" sz="2000"/>
              <a:t>сабирања варијација </a:t>
            </a:r>
            <a:r>
              <a:rPr lang="sr-Latn-CS" sz="2000"/>
              <a:t>из </a:t>
            </a:r>
            <a:r>
              <a:rPr lang="sr-Cyrl-CS" sz="2000"/>
              <a:t>одређеног </a:t>
            </a:r>
            <a:r>
              <a:rPr lang="sr-Latn-CS" sz="2000"/>
              <a:t>броја других извора</a:t>
            </a:r>
            <a:endParaRPr lang="sr-Cyrl-CS" sz="2000"/>
          </a:p>
          <a:p>
            <a:r>
              <a:rPr lang="sr-Latn-CS" sz="2400"/>
              <a:t>Процес који је показан помоћу централне граничне теореме може добро произвести резултат сличан ономе из Нормалн</a:t>
            </a:r>
            <a:r>
              <a:rPr lang="sr-Cyrl-CS" sz="2400"/>
              <a:t>е расподеле</a:t>
            </a:r>
            <a:endParaRPr lang="sr-Latn-CS" sz="2400"/>
          </a:p>
        </p:txBody>
      </p:sp>
    </p:spTree>
  </p:cSld>
  <p:clrMapOvr>
    <a:masterClrMapping/>
  </p:clrMapOvr>
  <p:transition advTm="46519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E4489-D531-42D6-8B34-EF2FCB749325}" type="slidenum">
              <a:rPr lang="en-US"/>
              <a:pPr/>
              <a:t>62</a:t>
            </a:fld>
            <a:endParaRPr lang="en-US"/>
          </a:p>
        </p:txBody>
      </p:sp>
      <p:sp>
        <p:nvSpPr>
          <p:cNvPr id="922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2600"/>
              <a:t>Расподела висине у узорку од 1749 трудних </a:t>
            </a:r>
            <a:r>
              <a:rPr lang="sr-Cyrl-CS" sz="2600"/>
              <a:t>ж</a:t>
            </a:r>
            <a:r>
              <a:rPr lang="sr-Latn-CS" sz="2600"/>
              <a:t>ена (подаци</a:t>
            </a:r>
            <a:r>
              <a:rPr lang="sr-Cyrl-CS" sz="2600"/>
              <a:t> </a:t>
            </a:r>
            <a:r>
              <a:rPr lang="sr-Latn-CS" sz="2600"/>
              <a:t>из Brooke и други 1989) </a:t>
            </a:r>
          </a:p>
        </p:txBody>
      </p:sp>
      <p:sp>
        <p:nvSpPr>
          <p:cNvPr id="922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22628" name="Picture 4" descr="Slika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9388" y="1423988"/>
            <a:ext cx="6537325" cy="486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75CEF-E165-43F9-A330-C63FC8843F7E}" type="slidenum">
              <a:rPr lang="en-US"/>
              <a:pPr/>
              <a:t>63</a:t>
            </a:fld>
            <a:endParaRPr lang="en-US"/>
          </a:p>
        </p:txBody>
      </p:sp>
      <p:sp>
        <p:nvSpPr>
          <p:cNvPr id="92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2600"/>
              <a:t>Расподела серума триглицерида и log</a:t>
            </a:r>
            <a:r>
              <a:rPr lang="sr-Latn-CS" sz="2600" baseline="-25000"/>
              <a:t>10</a:t>
            </a:r>
            <a:r>
              <a:rPr lang="sr-Latn-CS" sz="2600"/>
              <a:t> триглицерида у крви из постељице 282 беба, која одговара кривама Нормалне расподеле </a:t>
            </a:r>
          </a:p>
        </p:txBody>
      </p:sp>
      <p:sp>
        <p:nvSpPr>
          <p:cNvPr id="924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24676" name="Picture 4" descr="Slika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363" y="2130425"/>
            <a:ext cx="8961437" cy="327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11C6-8299-44BB-980E-5BF8D34CD4E7}" type="slidenum">
              <a:rPr lang="en-US"/>
              <a:pPr/>
              <a:t>64</a:t>
            </a:fld>
            <a:endParaRPr lang="en-US"/>
          </a:p>
        </p:txBody>
      </p:sp>
      <p:sp>
        <p:nvSpPr>
          <p:cNvPr id="926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Особине Нормалне расподеле</a:t>
            </a:r>
            <a:endParaRPr lang="sr-Latn-CS"/>
          </a:p>
        </p:txBody>
      </p:sp>
      <p:sp>
        <p:nvSpPr>
          <p:cNvPr id="926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sr-Latn-CS" sz="2800"/>
              <a:t>Aко лог</a:t>
            </a:r>
            <a:r>
              <a:rPr lang="sr-Cyrl-CS" sz="2800"/>
              <a:t>а</a:t>
            </a:r>
            <a:r>
              <a:rPr lang="sr-Latn-CS" sz="2800"/>
              <a:t>ритам  случајне променљиве прати Нормалну расподелу</a:t>
            </a:r>
            <a:endParaRPr lang="sr-Cyrl-CS" sz="2800"/>
          </a:p>
          <a:p>
            <a:pPr lvl="1">
              <a:lnSpc>
                <a:spcPct val="95000"/>
              </a:lnSpc>
            </a:pPr>
            <a:r>
              <a:rPr lang="sr-Latn-CS" sz="2400"/>
              <a:t>сама случајна променљива прати </a:t>
            </a:r>
            <a:r>
              <a:rPr lang="sr-Latn-CS" sz="2400" b="1"/>
              <a:t>Lогнормалну расподелу</a:t>
            </a:r>
            <a:endParaRPr lang="sr-Cyrl-CS" sz="2400" b="1"/>
          </a:p>
          <a:p>
            <a:pPr>
              <a:lnSpc>
                <a:spcPct val="95000"/>
              </a:lnSpc>
            </a:pPr>
            <a:r>
              <a:rPr lang="sr-Latn-CS" sz="2800"/>
              <a:t>Често желимо да променимо скалу на којој анализирамо податке како бисмо добили Нормалну расподелу</a:t>
            </a:r>
            <a:endParaRPr lang="sr-Cyrl-CS" sz="2800"/>
          </a:p>
          <a:p>
            <a:pPr>
              <a:lnSpc>
                <a:spcPct val="95000"/>
              </a:lnSpc>
            </a:pPr>
            <a:r>
              <a:rPr lang="sr-Latn-CS" sz="2800"/>
              <a:t>Овај процес анализе зовемо математичка  функција података</a:t>
            </a:r>
            <a:endParaRPr lang="sr-Cyrl-CS" sz="2800"/>
          </a:p>
          <a:p>
            <a:pPr lvl="1">
              <a:lnSpc>
                <a:spcPct val="95000"/>
              </a:lnSpc>
            </a:pPr>
            <a:r>
              <a:rPr lang="sr-Cyrl-CS" sz="2400"/>
              <a:t>пре него</a:t>
            </a:r>
            <a:r>
              <a:rPr lang="sr-Latn-CS" sz="2400"/>
              <a:t> </a:t>
            </a:r>
            <a:r>
              <a:rPr lang="sr-Latn-CS" sz="2400" b="1"/>
              <a:t>тран</a:t>
            </a:r>
            <a:r>
              <a:rPr lang="sr-Cyrl-CS" sz="2400" b="1"/>
              <a:t>с</a:t>
            </a:r>
            <a:r>
              <a:rPr lang="sr-Latn-CS" sz="2400" b="1"/>
              <a:t>формација </a:t>
            </a:r>
            <a:r>
              <a:rPr lang="sr-Cyrl-CS" sz="2400"/>
              <a:t>(</a:t>
            </a:r>
            <a:r>
              <a:rPr lang="sr-Latn-CS" sz="2400" b="1"/>
              <a:t>transformation</a:t>
            </a:r>
            <a:r>
              <a:rPr lang="sr-Cyrl-CS" sz="2400"/>
              <a:t>) </a:t>
            </a:r>
            <a:r>
              <a:rPr lang="sr-Latn-CS" sz="2400"/>
              <a:t>података</a:t>
            </a:r>
            <a:endParaRPr lang="sr-Cyrl-CS" sz="2400"/>
          </a:p>
        </p:txBody>
      </p:sp>
      <p:sp>
        <p:nvSpPr>
          <p:cNvPr id="9267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 advTm="46519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EDE09-4EA3-40C3-9788-2BF478F0B175}" type="slidenum">
              <a:rPr lang="en-US"/>
              <a:pPr/>
              <a:t>65</a:t>
            </a:fld>
            <a:endParaRPr lang="en-US"/>
          </a:p>
        </p:txBody>
      </p:sp>
      <p:sp>
        <p:nvSpPr>
          <p:cNvPr id="1074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Особине Нормалне расподеле</a:t>
            </a:r>
            <a:endParaRPr lang="sr-Latn-CS"/>
          </a:p>
        </p:txBody>
      </p:sp>
      <p:sp>
        <p:nvSpPr>
          <p:cNvPr id="1074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600"/>
              <a:t>Lог</a:t>
            </a:r>
            <a:r>
              <a:rPr lang="sr-Cyrl-CS" sz="2600"/>
              <a:t>а</a:t>
            </a:r>
            <a:r>
              <a:rPr lang="sr-Latn-CS" sz="2600"/>
              <a:t>ритам је трансформација која се најчешће користи</a:t>
            </a:r>
            <a:endParaRPr lang="sr-Cyrl-CS" sz="2600"/>
          </a:p>
          <a:p>
            <a:pPr lvl="1"/>
            <a:r>
              <a:rPr lang="sr-Latn-CS" sz="2200"/>
              <a:t>квадратни корен и реципрочна вредност су друг</a:t>
            </a:r>
            <a:r>
              <a:rPr lang="sr-Cyrl-CS" sz="2200"/>
              <a:t>е трансформације </a:t>
            </a:r>
          </a:p>
          <a:p>
            <a:r>
              <a:rPr lang="sr-Cyrl-CS" sz="2600"/>
              <a:t>Ч</a:t>
            </a:r>
            <a:r>
              <a:rPr lang="sr-Latn-CS" sz="2600"/>
              <a:t>есто желимо да одредимо 2.5-ти и 97.5-ти центил, који заједно чине 95% посматрања. </a:t>
            </a:r>
            <a:endParaRPr lang="sr-Cyrl-CS" sz="2600"/>
          </a:p>
          <a:p>
            <a:r>
              <a:rPr lang="sr-Latn-CS" sz="2600"/>
              <a:t>За Нормалну расподелу, ово се може израчунати </a:t>
            </a:r>
            <a:r>
              <a:rPr lang="sr-Cyrl-CS" sz="2600"/>
              <a:t>преко</a:t>
            </a:r>
          </a:p>
          <a:p>
            <a:r>
              <a:rPr lang="sr-Latn-CS" sz="2600"/>
              <a:t>Mо</a:t>
            </a:r>
            <a:r>
              <a:rPr lang="sr-Cyrl-CS" sz="2600"/>
              <a:t>ж</a:t>
            </a:r>
            <a:r>
              <a:rPr lang="sr-Latn-CS" sz="2600"/>
              <a:t>емо да трансформишемо податке тако да расподела буде Нормална</a:t>
            </a:r>
            <a:endParaRPr lang="sr-Cyrl-CS" sz="2600"/>
          </a:p>
          <a:p>
            <a:pPr lvl="1"/>
            <a:r>
              <a:rPr lang="sr-Latn-CS" sz="2200"/>
              <a:t>израчунамо центиле, и онда трансформишемо назад у оригиналну скалу</a:t>
            </a:r>
          </a:p>
        </p:txBody>
      </p:sp>
      <p:sp>
        <p:nvSpPr>
          <p:cNvPr id="10741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74181" name="Object 5"/>
          <p:cNvGraphicFramePr>
            <a:graphicFrameLocks noChangeAspect="1"/>
          </p:cNvGraphicFramePr>
          <p:nvPr/>
        </p:nvGraphicFramePr>
        <p:xfrm>
          <a:off x="1817688" y="4427538"/>
          <a:ext cx="1249362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181" name="Equation" r:id="rId3" imgW="545863" imgH="190417" progId="Equation.3">
                  <p:embed/>
                </p:oleObj>
              </mc:Choice>
              <mc:Fallback>
                <p:oleObj name="Equation" r:id="rId3" imgW="545863" imgH="190417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7688" y="4427538"/>
                        <a:ext cx="1249362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DA7F0-EE5A-4551-9A8D-B8BA4DFD52E0}" type="slidenum">
              <a:rPr lang="en-US"/>
              <a:pPr/>
              <a:t>66</a:t>
            </a:fld>
            <a:endParaRPr lang="en-US"/>
          </a:p>
        </p:txBody>
      </p:sp>
      <p:sp>
        <p:nvSpPr>
          <p:cNvPr id="92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/>
              <a:t>Mерења серумских триглицерида у крви из пупчане врпце 282 беб</a:t>
            </a:r>
            <a:r>
              <a:rPr lang="sr-Cyrl-CS" sz="3600"/>
              <a:t>е</a:t>
            </a:r>
            <a:r>
              <a:rPr lang="sr-Latn-CS" sz="3600"/>
              <a:t> </a:t>
            </a:r>
          </a:p>
        </p:txBody>
      </p:sp>
      <p:graphicFrame>
        <p:nvGraphicFramePr>
          <p:cNvPr id="928771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530475" y="1311275"/>
          <a:ext cx="3783013" cy="5132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771" name="Document" r:id="rId3" imgW="6352736" imgH="8619837" progId="Word.Document.8">
                  <p:embed/>
                </p:oleObj>
              </mc:Choice>
              <mc:Fallback>
                <p:oleObj name="Document" r:id="rId3" imgW="6352736" imgH="8619837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0475" y="1311275"/>
                        <a:ext cx="3783013" cy="5132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3E1F-0BF8-4E52-A331-652A66CC82A6}" type="slidenum">
              <a:rPr lang="en-US"/>
              <a:pPr/>
              <a:t>67</a:t>
            </a:fld>
            <a:endParaRPr lang="en-US"/>
          </a:p>
        </p:txBody>
      </p:sp>
      <p:sp>
        <p:nvSpPr>
          <p:cNvPr id="930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Особине Нормалне расподеле</a:t>
            </a:r>
            <a:endParaRPr lang="sr-Latn-CS"/>
          </a:p>
        </p:txBody>
      </p:sp>
      <p:sp>
        <p:nvSpPr>
          <p:cNvPr id="930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400"/>
              <a:t>Средина </a:t>
            </a:r>
            <a:r>
              <a:rPr lang="sr-Latn-CS" sz="2400"/>
              <a:t>је 0.51</a:t>
            </a:r>
            <a:r>
              <a:rPr lang="sr-Cyrl-CS" sz="2400"/>
              <a:t>, </a:t>
            </a:r>
            <a:r>
              <a:rPr lang="sr-Latn-CS" sz="2400"/>
              <a:t>а стандардн</a:t>
            </a:r>
            <a:r>
              <a:rPr lang="sr-Cyrl-CS" sz="2400"/>
              <a:t>о </a:t>
            </a:r>
            <a:r>
              <a:rPr lang="sr-Latn-CS" sz="2400"/>
              <a:t>одступање </a:t>
            </a:r>
            <a:r>
              <a:rPr lang="sr-Cyrl-CS" sz="2400"/>
              <a:t>је </a:t>
            </a:r>
            <a:r>
              <a:rPr lang="sr-Latn-CS" sz="2400"/>
              <a:t>0.22 </a:t>
            </a:r>
            <a:endParaRPr lang="sr-Cyrl-CS" sz="2400"/>
          </a:p>
          <a:p>
            <a:r>
              <a:rPr lang="sr-Cyrl-CS" sz="2400"/>
              <a:t>Средина </a:t>
            </a:r>
            <a:r>
              <a:rPr lang="sr-Latn-CS" sz="2400"/>
              <a:t>за log</a:t>
            </a:r>
            <a:r>
              <a:rPr lang="sr-Latn-CS" sz="2400" baseline="-25000"/>
              <a:t>10</a:t>
            </a:r>
            <a:r>
              <a:rPr lang="sr-Latn-CS" sz="2400"/>
              <a:t> трансформисан</a:t>
            </a:r>
            <a:r>
              <a:rPr lang="sr-Cyrl-CS" sz="2400"/>
              <a:t>их </a:t>
            </a:r>
            <a:r>
              <a:rPr lang="sr-Latn-CS" sz="2400"/>
              <a:t>подат</a:t>
            </a:r>
            <a:r>
              <a:rPr lang="sr-Cyrl-CS" sz="2400"/>
              <a:t>а</a:t>
            </a:r>
            <a:r>
              <a:rPr lang="sr-Latn-CS" sz="2400"/>
              <a:t>ка је -0.33</a:t>
            </a:r>
            <a:r>
              <a:rPr lang="sr-Cyrl-CS" sz="2400"/>
              <a:t>, и стандардно одступање </a:t>
            </a:r>
            <a:r>
              <a:rPr lang="sr-Latn-CS" sz="2400"/>
              <a:t>је 0.17</a:t>
            </a:r>
            <a:endParaRPr lang="sr-Cyrl-CS" sz="2400"/>
          </a:p>
          <a:p>
            <a:r>
              <a:rPr lang="sr-Cyrl-CS" sz="2400"/>
              <a:t>Ш</a:t>
            </a:r>
            <a:r>
              <a:rPr lang="sr-Latn-CS" sz="2400"/>
              <a:t>та се дешава ако </a:t>
            </a:r>
            <a:r>
              <a:rPr lang="sr-Cyrl-CS" sz="2400"/>
              <a:t>извршимо трансформацију у</a:t>
            </a:r>
            <a:r>
              <a:rPr lang="sr-Latn-CS" sz="2400"/>
              <a:t>назад помоћу антило</a:t>
            </a:r>
            <a:r>
              <a:rPr lang="sr-Cyrl-CS" sz="2400"/>
              <a:t>гаритма (</a:t>
            </a:r>
            <a:r>
              <a:rPr lang="sr-Latn-CS" sz="2400" i="1"/>
              <a:t>antilog</a:t>
            </a:r>
            <a:r>
              <a:rPr lang="sr-Cyrl-CS" sz="2400"/>
              <a:t>)</a:t>
            </a:r>
            <a:r>
              <a:rPr lang="sr-Latn-CS" sz="2400"/>
              <a:t>? </a:t>
            </a:r>
            <a:endParaRPr lang="sr-Cyrl-CS" sz="2400"/>
          </a:p>
          <a:p>
            <a:r>
              <a:rPr lang="sr-Latn-CS" sz="2400"/>
              <a:t>Антилогаритам се користи да означи функцију инверзну логаритму (експоненцијална функција, односно степеновање)</a:t>
            </a:r>
            <a:endParaRPr lang="sr-Cyrl-CS" sz="2400"/>
          </a:p>
          <a:p>
            <a:r>
              <a:rPr lang="sr-Latn-CS" sz="2400"/>
              <a:t>Пише се као antilogb(n) и значи исто што и b</a:t>
            </a:r>
            <a:r>
              <a:rPr lang="sr-Latn-CS" sz="2400" baseline="30000"/>
              <a:t>n</a:t>
            </a:r>
            <a:endParaRPr lang="sr-Cyrl-CS" sz="2400" baseline="30000"/>
          </a:p>
          <a:p>
            <a:r>
              <a:rPr lang="sr-Cyrl-CS" sz="2400"/>
              <a:t>Према томе з</a:t>
            </a:r>
            <a:r>
              <a:rPr lang="sr-Latn-CS" sz="2400"/>
              <a:t>а </a:t>
            </a:r>
            <a:r>
              <a:rPr lang="sr-Cyrl-CS" sz="2400"/>
              <a:t>средину</a:t>
            </a:r>
            <a:r>
              <a:rPr lang="sr-Latn-CS" sz="2400"/>
              <a:t>, добијамо</a:t>
            </a:r>
            <a:r>
              <a:rPr lang="sr-Cyrl-CS" sz="2400"/>
              <a:t> </a:t>
            </a:r>
          </a:p>
          <a:p>
            <a:pPr lvl="1"/>
            <a:r>
              <a:rPr lang="sr-Cyrl-CS" sz="2000"/>
              <a:t>о</a:t>
            </a:r>
            <a:r>
              <a:rPr lang="sr-Latn-CS" sz="2000"/>
              <a:t>во је мање од </a:t>
            </a:r>
            <a:r>
              <a:rPr lang="sr-Cyrl-CS" sz="2000"/>
              <a:t>средине сировог (</a:t>
            </a:r>
            <a:r>
              <a:rPr lang="sr-Latn-CS" sz="2000"/>
              <a:t>непретвореног</a:t>
            </a:r>
            <a:r>
              <a:rPr lang="sr-Cyrl-CS" sz="2000"/>
              <a:t>) </a:t>
            </a:r>
            <a:r>
              <a:rPr lang="sr-Latn-CS" sz="2000"/>
              <a:t>податка</a:t>
            </a:r>
          </a:p>
        </p:txBody>
      </p:sp>
      <p:sp>
        <p:nvSpPr>
          <p:cNvPr id="9308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30821" name="Object 5"/>
          <p:cNvGraphicFramePr>
            <a:graphicFrameLocks noChangeAspect="1"/>
          </p:cNvGraphicFramePr>
          <p:nvPr/>
        </p:nvGraphicFramePr>
        <p:xfrm>
          <a:off x="5759450" y="5183188"/>
          <a:ext cx="178593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821" name="Equation" r:id="rId3" imgW="799753" imgH="190417" progId="Equation.3">
                  <p:embed/>
                </p:oleObj>
              </mc:Choice>
              <mc:Fallback>
                <p:oleObj name="Equation" r:id="rId3" imgW="799753" imgH="190417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9450" y="5183188"/>
                        <a:ext cx="1785938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64095-B7EC-403A-997C-8D0A0B88461E}" type="slidenum">
              <a:rPr lang="en-US"/>
              <a:pPr/>
              <a:t>68</a:t>
            </a:fld>
            <a:endParaRPr lang="en-US"/>
          </a:p>
        </p:txBody>
      </p:sp>
      <p:sp>
        <p:nvSpPr>
          <p:cNvPr id="93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Особине Нормалне расподеле</a:t>
            </a:r>
            <a:endParaRPr lang="sr-Latn-CS"/>
          </a:p>
        </p:txBody>
      </p:sp>
      <p:sp>
        <p:nvSpPr>
          <p:cNvPr id="932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Aнтилог</a:t>
            </a:r>
            <a:r>
              <a:rPr lang="sr-Cyrl-CS"/>
              <a:t>аритам средине логаритма</a:t>
            </a:r>
          </a:p>
          <a:p>
            <a:pPr lvl="1"/>
            <a:r>
              <a:rPr lang="sr-Latn-CS"/>
              <a:t>није исто што и нетрансформисана аритметичка </a:t>
            </a:r>
            <a:r>
              <a:rPr lang="sr-Cyrl-CS"/>
              <a:t>средина</a:t>
            </a:r>
          </a:p>
          <a:p>
            <a:r>
              <a:rPr lang="sr-Cyrl-CS"/>
              <a:t>О</a:t>
            </a:r>
            <a:r>
              <a:rPr lang="sr-Latn-CS"/>
              <a:t>в</a:t>
            </a:r>
            <a:r>
              <a:rPr lang="sr-Cyrl-CS"/>
              <a:t>о </a:t>
            </a:r>
            <a:r>
              <a:rPr lang="sr-Latn-CS"/>
              <a:t>је </a:t>
            </a:r>
            <a:r>
              <a:rPr lang="sr-Latn-CS" b="1"/>
              <a:t>геометријска </a:t>
            </a:r>
            <a:r>
              <a:rPr lang="sr-Cyrl-CS" b="1"/>
              <a:t>средина</a:t>
            </a:r>
            <a:r>
              <a:rPr lang="sr-Cyrl-CS"/>
              <a:t> (</a:t>
            </a:r>
            <a:r>
              <a:rPr lang="sr-Latn-CS" b="1"/>
              <a:t>geometric mean</a:t>
            </a:r>
            <a:r>
              <a:rPr lang="sr-Cyrl-CS"/>
              <a:t>)</a:t>
            </a:r>
          </a:p>
          <a:p>
            <a:pPr lvl="1"/>
            <a:r>
              <a:rPr lang="sr-Latn-CS"/>
              <a:t>која је </a:t>
            </a:r>
            <a:r>
              <a:rPr lang="sr-Latn-CS" i="1"/>
              <a:t>n</a:t>
            </a:r>
            <a:r>
              <a:rPr lang="sr-Cyrl-CS"/>
              <a:t>-</a:t>
            </a:r>
            <a:r>
              <a:rPr lang="sr-Latn-CS"/>
              <a:t>ти корен прои</a:t>
            </a:r>
            <a:r>
              <a:rPr lang="sr-Cyrl-CS"/>
              <a:t>з</a:t>
            </a:r>
            <a:r>
              <a:rPr lang="sr-Latn-CS"/>
              <a:t>вода посматрања</a:t>
            </a:r>
          </a:p>
          <a:p>
            <a:endParaRPr lang="sr-Latn-CS"/>
          </a:p>
        </p:txBody>
      </p:sp>
    </p:spTree>
  </p:cSld>
  <p:clrMapOvr>
    <a:masterClrMapping/>
  </p:clrMapOvr>
  <p:transition advTm="46519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0CC7-5806-4462-897C-793A97074F43}" type="slidenum">
              <a:rPr lang="en-US"/>
              <a:pPr/>
              <a:t>69</a:t>
            </a:fld>
            <a:endParaRPr lang="en-US"/>
          </a:p>
        </p:txBody>
      </p:sp>
      <p:sp>
        <p:nvSpPr>
          <p:cNvPr id="934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Особине Нормалне расподеле</a:t>
            </a:r>
            <a:endParaRPr lang="sr-Latn-CS"/>
          </a:p>
        </p:txBody>
      </p:sp>
      <p:sp>
        <p:nvSpPr>
          <p:cNvPr id="93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400"/>
              <a:t>Aко </a:t>
            </a:r>
            <a:r>
              <a:rPr lang="sr-Cyrl-CS" sz="2400"/>
              <a:t>саберемо логаритме </a:t>
            </a:r>
            <a:r>
              <a:rPr lang="sr-Latn-CS" sz="2400"/>
              <a:t>посматрања добијамо</a:t>
            </a:r>
            <a:r>
              <a:rPr lang="sr-Cyrl-CS" sz="2400"/>
              <a:t> логаритам </a:t>
            </a:r>
            <a:r>
              <a:rPr lang="sr-Latn-CS" sz="2400"/>
              <a:t>њихових производа</a:t>
            </a:r>
            <a:endParaRPr lang="sr-Cyrl-CS" sz="2400"/>
          </a:p>
          <a:p>
            <a:pPr>
              <a:lnSpc>
                <a:spcPct val="90000"/>
              </a:lnSpc>
              <a:buFontTx/>
              <a:buNone/>
            </a:pPr>
            <a:r>
              <a:rPr lang="sr-Latn-CS" sz="2400"/>
              <a:t> </a:t>
            </a:r>
          </a:p>
          <a:p>
            <a:pPr>
              <a:lnSpc>
                <a:spcPct val="90000"/>
              </a:lnSpc>
            </a:pPr>
            <a:r>
              <a:rPr lang="sr-Latn-CS" sz="2400"/>
              <a:t>Aко </a:t>
            </a:r>
            <a:r>
              <a:rPr lang="sr-Cyrl-CS" sz="2400"/>
              <a:t>одузмемо логаритме </a:t>
            </a:r>
            <a:r>
              <a:rPr lang="sr-Latn-CS" sz="2400"/>
              <a:t>посматрања добијамо</a:t>
            </a:r>
            <a:r>
              <a:rPr lang="sr-Cyrl-CS" sz="2400"/>
              <a:t> логаритам </a:t>
            </a:r>
            <a:r>
              <a:rPr lang="sr-Latn-CS" sz="2400"/>
              <a:t>њихових </a:t>
            </a:r>
            <a:r>
              <a:rPr lang="sr-Cyrl-CS" sz="2400"/>
              <a:t>количника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sz="2400"/>
          </a:p>
          <a:p>
            <a:pPr>
              <a:lnSpc>
                <a:spcPct val="90000"/>
              </a:lnSpc>
            </a:pPr>
            <a:r>
              <a:rPr lang="sr-Latn-CS" sz="2400"/>
              <a:t>Aко помножимо </a:t>
            </a:r>
            <a:r>
              <a:rPr lang="sr-Cyrl-CS" sz="2400"/>
              <a:t>логаритам </a:t>
            </a:r>
            <a:r>
              <a:rPr lang="sr-Latn-CS" sz="2400"/>
              <a:t>броја </a:t>
            </a:r>
            <a:r>
              <a:rPr lang="sr-Cyrl-CS" sz="2400"/>
              <a:t>са </a:t>
            </a:r>
            <a:r>
              <a:rPr lang="sr-Latn-CS" sz="2400"/>
              <a:t>другим бројем, добијамо </a:t>
            </a:r>
            <a:r>
              <a:rPr lang="sr-Cyrl-CS" sz="2400"/>
              <a:t>логаритам </a:t>
            </a:r>
            <a:r>
              <a:rPr lang="sr-Latn-CS" sz="2400"/>
              <a:t>првог </a:t>
            </a:r>
            <a:r>
              <a:rPr lang="sr-Cyrl-CS" sz="2400"/>
              <a:t>броја </a:t>
            </a:r>
            <a:r>
              <a:rPr lang="sr-Latn-CS" sz="2400"/>
              <a:t>подигнут </a:t>
            </a:r>
            <a:r>
              <a:rPr lang="sr-Cyrl-CS" sz="2400"/>
              <a:t>на степен </a:t>
            </a:r>
            <a:r>
              <a:rPr lang="sr-Latn-CS" sz="2400"/>
              <a:t>другог</a:t>
            </a:r>
            <a:r>
              <a:rPr lang="sr-Cyrl-CS" sz="2400"/>
              <a:t> броја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sz="2400"/>
          </a:p>
          <a:p>
            <a:pPr>
              <a:lnSpc>
                <a:spcPct val="90000"/>
              </a:lnSpc>
            </a:pPr>
            <a:r>
              <a:rPr lang="sr-Cyrl-CS" sz="2400"/>
              <a:t>А</a:t>
            </a:r>
            <a:r>
              <a:rPr lang="sr-Latn-CS" sz="2400"/>
              <a:t>ко поделимо </a:t>
            </a:r>
            <a:r>
              <a:rPr lang="sr-Cyrl-CS" sz="2400"/>
              <a:t>логаритам </a:t>
            </a:r>
            <a:r>
              <a:rPr lang="sr-Latn-CS" sz="2400"/>
              <a:t>са </a:t>
            </a:r>
            <a:r>
              <a:rPr lang="sr-Latn-CS" sz="2400" i="1"/>
              <a:t>n</a:t>
            </a:r>
            <a:r>
              <a:rPr lang="sr-Latn-CS" sz="2400"/>
              <a:t>, добијамо </a:t>
            </a:r>
            <a:r>
              <a:rPr lang="sr-Cyrl-CS" sz="2400"/>
              <a:t>логаритам </a:t>
            </a:r>
            <a:r>
              <a:rPr lang="sr-Latn-CS" sz="2400" i="1"/>
              <a:t>n</a:t>
            </a:r>
            <a:r>
              <a:rPr lang="sr-Cyrl-CS" sz="2400"/>
              <a:t>-</a:t>
            </a:r>
            <a:r>
              <a:rPr lang="sr-Latn-CS" sz="2400"/>
              <a:t>тог корена</a:t>
            </a:r>
            <a:endParaRPr lang="sr-Cyrl-CS" sz="2400"/>
          </a:p>
          <a:p>
            <a:pPr>
              <a:lnSpc>
                <a:spcPct val="90000"/>
              </a:lnSpc>
              <a:buFontTx/>
              <a:buNone/>
            </a:pPr>
            <a:endParaRPr lang="sr-Latn-CS" sz="2400"/>
          </a:p>
        </p:txBody>
      </p:sp>
      <p:sp>
        <p:nvSpPr>
          <p:cNvPr id="9349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34917" name="Object 5"/>
          <p:cNvGraphicFramePr>
            <a:graphicFrameLocks noChangeAspect="1"/>
          </p:cNvGraphicFramePr>
          <p:nvPr/>
        </p:nvGraphicFramePr>
        <p:xfrm>
          <a:off x="1136650" y="2273300"/>
          <a:ext cx="283527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917" name="Equation" r:id="rId3" imgW="1397000" imgH="190500" progId="Equation.3">
                  <p:embed/>
                </p:oleObj>
              </mc:Choice>
              <mc:Fallback>
                <p:oleObj name="Equation" r:id="rId3" imgW="1397000" imgH="1905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6650" y="2273300"/>
                        <a:ext cx="2835275" cy="385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4918" name="Rectangle 6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34919" name="Object 7"/>
          <p:cNvGraphicFramePr>
            <a:graphicFrameLocks noChangeAspect="1"/>
          </p:cNvGraphicFramePr>
          <p:nvPr/>
        </p:nvGraphicFramePr>
        <p:xfrm>
          <a:off x="1096963" y="3398838"/>
          <a:ext cx="283527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919" name="Equation" r:id="rId5" imgW="1397000" imgH="190500" progId="Equation.3">
                  <p:embed/>
                </p:oleObj>
              </mc:Choice>
              <mc:Fallback>
                <p:oleObj name="Equation" r:id="rId5" imgW="1397000" imgH="1905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6963" y="3398838"/>
                        <a:ext cx="2835275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4920" name="Rectangle 8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34921" name="Object 9"/>
          <p:cNvGraphicFramePr>
            <a:graphicFrameLocks noChangeAspect="1"/>
          </p:cNvGraphicFramePr>
          <p:nvPr/>
        </p:nvGraphicFramePr>
        <p:xfrm>
          <a:off x="1071563" y="4835525"/>
          <a:ext cx="2230437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921" name="Equation" r:id="rId7" imgW="1079032" imgH="215806" progId="Equation.3">
                  <p:embed/>
                </p:oleObj>
              </mc:Choice>
              <mc:Fallback>
                <p:oleObj name="Equation" r:id="rId7" imgW="1079032" imgH="215806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63" y="4835525"/>
                        <a:ext cx="2230437" cy="454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4922" name="Rectangle 10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34923" name="Object 11"/>
          <p:cNvGraphicFramePr>
            <a:graphicFrameLocks noChangeAspect="1"/>
          </p:cNvGraphicFramePr>
          <p:nvPr/>
        </p:nvGraphicFramePr>
        <p:xfrm>
          <a:off x="1081088" y="5932488"/>
          <a:ext cx="230822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923" name="Equation" r:id="rId9" imgW="1054100" imgH="228600" progId="Equation.3">
                  <p:embed/>
                </p:oleObj>
              </mc:Choice>
              <mc:Fallback>
                <p:oleObj name="Equation" r:id="rId9" imgW="1054100" imgH="2286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1088" y="5932488"/>
                        <a:ext cx="2308225" cy="498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51766-3E34-41BE-999D-FBB401EA00CE}" type="slidenum">
              <a:rPr lang="en-US"/>
              <a:pPr/>
              <a:t>7</a:t>
            </a:fld>
            <a:endParaRPr lang="en-US"/>
          </a:p>
        </p:txBody>
      </p:sp>
      <p:sp>
        <p:nvSpPr>
          <p:cNvPr id="820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Расподела вероватноће и случајне променљиве</a:t>
            </a:r>
            <a:endParaRPr lang="sr-Latn-CS" sz="3600"/>
          </a:p>
        </p:txBody>
      </p:sp>
      <p:sp>
        <p:nvSpPr>
          <p:cNvPr id="820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800"/>
              <a:t>Претпоставимо да имамо с</a:t>
            </a:r>
            <a:r>
              <a:rPr lang="sr-Cyrl-CS" sz="2800"/>
              <a:t>куп </a:t>
            </a:r>
            <a:r>
              <a:rPr lang="sr-Latn-CS" sz="2800"/>
              <a:t>догађаја који се међусобно искључују и који укључује све догађаје који се могу десити</a:t>
            </a:r>
            <a:endParaRPr lang="sr-Cyrl-CS" sz="2800"/>
          </a:p>
          <a:p>
            <a:r>
              <a:rPr lang="sr-Latn-CS" sz="2800"/>
              <a:t>Сума њихових вероватноћа је 1.0</a:t>
            </a:r>
            <a:endParaRPr lang="sr-Cyrl-CS" sz="2800"/>
          </a:p>
          <a:p>
            <a:r>
              <a:rPr lang="sr-Latn-CS" sz="2800"/>
              <a:t>С</a:t>
            </a:r>
            <a:r>
              <a:rPr lang="sr-Cyrl-CS" sz="2800"/>
              <a:t>куп </a:t>
            </a:r>
            <a:r>
              <a:rPr lang="sr-Latn-CS" sz="2800"/>
              <a:t>ових вероватноћа представља расподелу вероватноће</a:t>
            </a:r>
            <a:endParaRPr lang="sr-Cyrl-CS" sz="2800"/>
          </a:p>
          <a:p>
            <a:r>
              <a:rPr lang="sr-Latn-CS" sz="2800"/>
              <a:t>Расподела вероватноће </a:t>
            </a:r>
            <a:r>
              <a:rPr lang="sr-Cyrl-CS" sz="2800"/>
              <a:t>за </a:t>
            </a:r>
            <a:r>
              <a:rPr lang="sr-Latn-CS" sz="2800"/>
              <a:t>бац</a:t>
            </a:r>
            <a:r>
              <a:rPr lang="sr-Cyrl-CS" sz="2800"/>
              <a:t>ање</a:t>
            </a:r>
            <a:r>
              <a:rPr lang="sr-Latn-CS" sz="2800"/>
              <a:t> новчић</a:t>
            </a:r>
            <a:r>
              <a:rPr lang="sr-Cyrl-CS" sz="2800"/>
              <a:t>а</a:t>
            </a:r>
            <a:endParaRPr lang="sr-Latn-CS" sz="2800"/>
          </a:p>
          <a:p>
            <a:pPr lvl="1"/>
            <a:r>
              <a:rPr lang="sr-Latn-CS" sz="2400"/>
              <a:t>ВЕРОВAТНОЋA(глава) = 1/2</a:t>
            </a:r>
          </a:p>
          <a:p>
            <a:pPr lvl="1"/>
            <a:r>
              <a:rPr lang="sr-Latn-CS" sz="2400"/>
              <a:t>ВЕРОВAТНОЋA(писмо) = 1/2</a:t>
            </a:r>
          </a:p>
        </p:txBody>
      </p:sp>
    </p:spTree>
  </p:cSld>
  <p:clrMapOvr>
    <a:masterClrMapping/>
  </p:clrMapOvr>
  <p:transition advTm="46519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3C53-32D4-4271-9E88-8FC7107B9CF7}" type="slidenum">
              <a:rPr lang="en-US"/>
              <a:pPr/>
              <a:t>70</a:t>
            </a:fld>
            <a:endParaRPr lang="en-US"/>
          </a:p>
        </p:txBody>
      </p:sp>
      <p:sp>
        <p:nvSpPr>
          <p:cNvPr id="936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Особине Нормалне расподеле</a:t>
            </a:r>
            <a:endParaRPr lang="sr-Latn-CS"/>
          </a:p>
        </p:txBody>
      </p:sp>
      <p:sp>
        <p:nvSpPr>
          <p:cNvPr id="936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Зато је </a:t>
            </a:r>
            <a:r>
              <a:rPr lang="sr-Cyrl-CS"/>
              <a:t>средина </a:t>
            </a:r>
            <a:r>
              <a:rPr lang="sr-Latn-CS"/>
              <a:t>лога</a:t>
            </a:r>
            <a:r>
              <a:rPr lang="sr-Cyrl-CS"/>
              <a:t>ритама</a:t>
            </a:r>
            <a:r>
              <a:rPr lang="sr-Latn-CS"/>
              <a:t>, </a:t>
            </a:r>
            <a:r>
              <a:rPr lang="sr-Cyrl-CS"/>
              <a:t>логаритам </a:t>
            </a:r>
            <a:r>
              <a:rPr lang="sr-Latn-CS"/>
              <a:t>геометријске </a:t>
            </a:r>
            <a:r>
              <a:rPr lang="sr-Cyrl-CS"/>
              <a:t>средине</a:t>
            </a:r>
          </a:p>
          <a:p>
            <a:r>
              <a:rPr lang="sr-Latn-CS"/>
              <a:t>У</a:t>
            </a:r>
            <a:r>
              <a:rPr lang="sr-Cyrl-CS"/>
              <a:t> </a:t>
            </a:r>
            <a:r>
              <a:rPr lang="sr-Latn-CS"/>
              <a:t>трансформацији уназад</a:t>
            </a:r>
            <a:r>
              <a:rPr lang="sr-Cyrl-CS"/>
              <a:t> </a:t>
            </a:r>
            <a:r>
              <a:rPr lang="sr-Latn-CS"/>
              <a:t>реципрочна трансформација производи </a:t>
            </a:r>
            <a:r>
              <a:rPr lang="sr-Cyrl-CS"/>
              <a:t>средину </a:t>
            </a:r>
            <a:r>
              <a:rPr lang="sr-Latn-CS"/>
              <a:t>посебног имена</a:t>
            </a:r>
            <a:endParaRPr lang="sr-Cyrl-CS"/>
          </a:p>
          <a:p>
            <a:pPr lvl="1"/>
            <a:r>
              <a:rPr lang="sr-Latn-CS" b="1"/>
              <a:t>хармоничн</a:t>
            </a:r>
            <a:r>
              <a:rPr lang="sr-Cyrl-CS" b="1"/>
              <a:t>у средину</a:t>
            </a:r>
            <a:r>
              <a:rPr lang="sr-Cyrl-CS"/>
              <a:t> (</a:t>
            </a:r>
            <a:r>
              <a:rPr lang="sr-Latn-CS" b="1"/>
              <a:t>harmonic mean</a:t>
            </a:r>
            <a:r>
              <a:rPr lang="sr-Cyrl-CS"/>
              <a:t>)</a:t>
            </a:r>
            <a:r>
              <a:rPr lang="sr-Latn-CS"/>
              <a:t>, реципрочн</a:t>
            </a:r>
            <a:r>
              <a:rPr lang="sr-Cyrl-CS"/>
              <a:t>у </a:t>
            </a:r>
            <a:r>
              <a:rPr lang="sr-Latn-CS"/>
              <a:t>вредност </a:t>
            </a:r>
            <a:r>
              <a:rPr lang="sr-Cyrl-CS"/>
              <a:t>средине </a:t>
            </a:r>
            <a:r>
              <a:rPr lang="sr-Latn-CS"/>
              <a:t>реципрочн</a:t>
            </a:r>
            <a:r>
              <a:rPr lang="sr-Cyrl-CS"/>
              <a:t>их </a:t>
            </a:r>
            <a:r>
              <a:rPr lang="sr-Latn-CS"/>
              <a:t>вредности</a:t>
            </a:r>
          </a:p>
        </p:txBody>
      </p:sp>
    </p:spTree>
  </p:cSld>
  <p:clrMapOvr>
    <a:masterClrMapping/>
  </p:clrMapOvr>
  <p:transition advTm="46519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3B1D3-9C0B-47AF-9E89-CE4776531907}" type="slidenum">
              <a:rPr lang="en-US"/>
              <a:pPr/>
              <a:t>71</a:t>
            </a:fld>
            <a:endParaRPr lang="en-US"/>
          </a:p>
        </p:txBody>
      </p:sp>
      <p:sp>
        <p:nvSpPr>
          <p:cNvPr id="939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Особине Нормалне расподеле</a:t>
            </a:r>
            <a:endParaRPr lang="sr-Latn-CS"/>
          </a:p>
        </p:txBody>
      </p:sp>
      <p:sp>
        <p:nvSpPr>
          <p:cNvPr id="939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800"/>
              <a:t>Геометријска </a:t>
            </a:r>
            <a:r>
              <a:rPr lang="sr-Cyrl-CS" sz="2800"/>
              <a:t>средина </a:t>
            </a:r>
            <a:r>
              <a:rPr lang="sr-Latn-CS" sz="2800"/>
              <a:t>је у оригиналним јединицама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sr-Latn-CS" sz="2800"/>
              <a:t>Aко се триглицерид мери </a:t>
            </a:r>
            <a:r>
              <a:rPr lang="sr-Cyrl-CS" sz="2800"/>
              <a:t>у </a:t>
            </a:r>
            <a:r>
              <a:rPr lang="sr-Latn-CS" sz="2800"/>
              <a:t>ммол/литру 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sr-Cyrl-CS" sz="2400"/>
              <a:t>логаритам </a:t>
            </a:r>
            <a:r>
              <a:rPr lang="sr-Latn-CS" sz="2400"/>
              <a:t>једн</a:t>
            </a:r>
            <a:r>
              <a:rPr lang="sr-Cyrl-CS" sz="2400"/>
              <a:t>ог </a:t>
            </a:r>
            <a:r>
              <a:rPr lang="sr-Latn-CS" sz="2400"/>
              <a:t>посматрања је </a:t>
            </a:r>
            <a:r>
              <a:rPr lang="sr-Cyrl-CS" sz="2400"/>
              <a:t>логаритам </a:t>
            </a:r>
            <a:r>
              <a:rPr lang="sr-Latn-CS" sz="2400"/>
              <a:t>мерења у ммол/литру. 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Latn-CS" sz="2800"/>
              <a:t>Сума </a:t>
            </a:r>
            <a:r>
              <a:rPr lang="sr-Latn-CS" sz="2800" i="1"/>
              <a:t>n</a:t>
            </a:r>
            <a:r>
              <a:rPr lang="sr-Latn-CS" sz="2800"/>
              <a:t> </a:t>
            </a:r>
            <a:r>
              <a:rPr lang="sr-Cyrl-CS" sz="2800"/>
              <a:t>логаритама </a:t>
            </a:r>
            <a:r>
              <a:rPr lang="sr-Latn-CS" sz="2800"/>
              <a:t>је </a:t>
            </a:r>
            <a:r>
              <a:rPr lang="sr-Cyrl-CS" sz="2800"/>
              <a:t>логаритам </a:t>
            </a:r>
            <a:r>
              <a:rPr lang="sr-Latn-CS" sz="2800"/>
              <a:t>производа </a:t>
            </a:r>
            <a:r>
              <a:rPr lang="sr-Latn-CS" sz="2800" i="1"/>
              <a:t>n</a:t>
            </a:r>
            <a:r>
              <a:rPr lang="sr-Latn-CS" sz="2800"/>
              <a:t> мерења у ммол/литру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sr-Latn-CS" sz="2400"/>
              <a:t>то је </a:t>
            </a:r>
            <a:r>
              <a:rPr lang="sr-Cyrl-CS" sz="2400"/>
              <a:t>логаритам </a:t>
            </a:r>
            <a:r>
              <a:rPr lang="sr-Latn-CS" sz="2400"/>
              <a:t>мерења у ммол/литру до </a:t>
            </a:r>
            <a:r>
              <a:rPr lang="sr-Latn-CS" sz="2400" i="1"/>
              <a:t>n</a:t>
            </a:r>
            <a:r>
              <a:rPr lang="sr-Cyrl-CS" sz="2400"/>
              <a:t>-</a:t>
            </a:r>
            <a:r>
              <a:rPr lang="sr-Latn-CS" sz="2400"/>
              <a:t>т</a:t>
            </a:r>
            <a:r>
              <a:rPr lang="sr-Cyrl-CS" sz="2400"/>
              <a:t>ог</a:t>
            </a:r>
          </a:p>
          <a:p>
            <a:pPr>
              <a:lnSpc>
                <a:spcPct val="90000"/>
              </a:lnSpc>
            </a:pPr>
            <a:r>
              <a:rPr lang="sr-Latn-CS" sz="2800" i="1"/>
              <a:t>n</a:t>
            </a:r>
            <a:r>
              <a:rPr lang="sr-Cyrl-CS" sz="2800"/>
              <a:t>-</a:t>
            </a:r>
            <a:r>
              <a:rPr lang="sr-Latn-CS" sz="2800"/>
              <a:t>ти корен </a:t>
            </a:r>
            <a:r>
              <a:rPr lang="sr-Cyrl-CS" sz="2800"/>
              <a:t>логаритма </a:t>
            </a:r>
            <a:r>
              <a:rPr lang="sr-Latn-CS" sz="2800"/>
              <a:t>броја </a:t>
            </a:r>
            <a:r>
              <a:rPr lang="sr-Cyrl-CS" sz="2800"/>
              <a:t>је </a:t>
            </a:r>
            <a:r>
              <a:rPr lang="sr-Latn-CS" sz="2800"/>
              <a:t>у ммол/литру</a:t>
            </a:r>
            <a:r>
              <a:rPr lang="sr-Cyrl-CS" sz="2800"/>
              <a:t>, и</a:t>
            </a:r>
          </a:p>
          <a:p>
            <a:pPr lvl="1">
              <a:lnSpc>
                <a:spcPct val="90000"/>
              </a:lnSpc>
            </a:pPr>
            <a:r>
              <a:rPr lang="sr-Latn-CS" sz="2400"/>
              <a:t>антилог</a:t>
            </a:r>
            <a:r>
              <a:rPr lang="sr-Cyrl-CS" sz="2400"/>
              <a:t>аритам </a:t>
            </a:r>
            <a:r>
              <a:rPr lang="sr-Latn-CS" sz="2400"/>
              <a:t>је враћ</a:t>
            </a:r>
            <a:r>
              <a:rPr lang="sr-Cyrl-CS" sz="2400"/>
              <a:t>е</a:t>
            </a:r>
            <a:r>
              <a:rPr lang="sr-Latn-CS" sz="2400"/>
              <a:t>н </a:t>
            </a:r>
            <a:r>
              <a:rPr lang="sr-Cyrl-CS" sz="2400"/>
              <a:t>назад </a:t>
            </a:r>
            <a:r>
              <a:rPr lang="sr-Latn-CS" sz="2400"/>
              <a:t>у оригиналне јед</a:t>
            </a:r>
            <a:r>
              <a:rPr lang="sr-Cyrl-CS" sz="2400"/>
              <a:t>и</a:t>
            </a:r>
            <a:r>
              <a:rPr lang="sr-Latn-CS" sz="2400"/>
              <a:t>нице, </a:t>
            </a:r>
            <a:r>
              <a:rPr lang="sr-Cyrl-CS" sz="2400"/>
              <a:t>у </a:t>
            </a:r>
            <a:r>
              <a:rPr lang="sr-Latn-CS" sz="2400"/>
              <a:t>ммол/литру</a:t>
            </a:r>
          </a:p>
        </p:txBody>
      </p:sp>
    </p:spTree>
  </p:cSld>
  <p:clrMapOvr>
    <a:masterClrMapping/>
  </p:clrMapOvr>
  <p:transition advTm="46519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2FB01-4A21-4619-8EBA-5E4BA78EF2D6}" type="slidenum">
              <a:rPr lang="en-US"/>
              <a:pPr/>
              <a:t>72</a:t>
            </a:fld>
            <a:endParaRPr lang="en-US"/>
          </a:p>
        </p:txBody>
      </p:sp>
      <p:sp>
        <p:nvSpPr>
          <p:cNvPr id="941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Особине Нормалне расподеле</a:t>
            </a:r>
            <a:endParaRPr lang="sr-Latn-CS"/>
          </a:p>
        </p:txBody>
      </p:sp>
      <p:sp>
        <p:nvSpPr>
          <p:cNvPr id="941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800"/>
              <a:t>А</a:t>
            </a:r>
            <a:r>
              <a:rPr lang="sr-Latn-CS" sz="2800"/>
              <a:t>нтилог</a:t>
            </a:r>
            <a:r>
              <a:rPr lang="sr-Cyrl-CS" sz="2800"/>
              <a:t>аритам </a:t>
            </a:r>
            <a:r>
              <a:rPr lang="sr-Latn-CS" sz="2800"/>
              <a:t>стандардн</a:t>
            </a:r>
            <a:r>
              <a:rPr lang="sr-Cyrl-CS" sz="2800"/>
              <a:t>ог</a:t>
            </a:r>
            <a:r>
              <a:rPr lang="sr-Latn-CS" sz="2800"/>
              <a:t> одступања </a:t>
            </a:r>
            <a:r>
              <a:rPr lang="sr-Cyrl-CS" sz="2800"/>
              <a:t>није мерен у </a:t>
            </a:r>
            <a:r>
              <a:rPr lang="sr-Latn-CS" sz="2800"/>
              <a:t>оригиналним јединицама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sr-Cyrl-CS" sz="2800"/>
              <a:t>За с</a:t>
            </a:r>
            <a:r>
              <a:rPr lang="sr-Latn-CS" sz="2800"/>
              <a:t>тандардно одступање узимамо разлике између </a:t>
            </a:r>
            <a:r>
              <a:rPr lang="sr-Cyrl-CS" sz="2800"/>
              <a:t>сваког логаритма </a:t>
            </a:r>
            <a:r>
              <a:rPr lang="sr-Latn-CS" sz="2800"/>
              <a:t>посматрања и одузимамо </a:t>
            </a:r>
            <a:r>
              <a:rPr lang="sr-Cyrl-CS" sz="2800"/>
              <a:t>логаритам </a:t>
            </a:r>
            <a:r>
              <a:rPr lang="sr-Latn-CS" sz="2800"/>
              <a:t>геометријск</a:t>
            </a:r>
            <a:r>
              <a:rPr lang="sr-Cyrl-CS" sz="2800"/>
              <a:t>е средине</a:t>
            </a:r>
          </a:p>
          <a:p>
            <a:pPr>
              <a:lnSpc>
                <a:spcPct val="90000"/>
              </a:lnSpc>
            </a:pPr>
            <a:endParaRPr lang="sr-Cyrl-CS" sz="2400"/>
          </a:p>
          <a:p>
            <a:pPr>
              <a:lnSpc>
                <a:spcPct val="90000"/>
              </a:lnSpc>
            </a:pPr>
            <a:endParaRPr lang="sr-Cyrl-CS" sz="2800"/>
          </a:p>
          <a:p>
            <a:pPr>
              <a:lnSpc>
                <a:spcPct val="90000"/>
              </a:lnSpc>
            </a:pPr>
            <a:r>
              <a:rPr lang="sr-Cyrl-CS" sz="2800"/>
              <a:t>Имамо </a:t>
            </a:r>
            <a:r>
              <a:rPr lang="sr-Latn-CS" sz="2800"/>
              <a:t>разлику између </a:t>
            </a:r>
            <a:r>
              <a:rPr lang="sr-Cyrl-CS" sz="2800"/>
              <a:t>логаритама </a:t>
            </a:r>
            <a:r>
              <a:rPr lang="sr-Latn-CS" sz="2800"/>
              <a:t>два броја </a:t>
            </a:r>
            <a:r>
              <a:rPr lang="sr-Cyrl-CS" sz="2800"/>
              <a:t>од </a:t>
            </a:r>
            <a:r>
              <a:rPr lang="sr-Latn-CS" sz="2800"/>
              <a:t>који</a:t>
            </a:r>
            <a:r>
              <a:rPr lang="sr-Cyrl-CS" sz="2800"/>
              <a:t>х </a:t>
            </a:r>
            <a:r>
              <a:rPr lang="sr-Latn-CS" sz="2800"/>
              <a:t>је сваки измерен у ммол/литру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sr-Cyrl-CS" sz="2400"/>
              <a:t>добијамо логаритам </a:t>
            </a:r>
            <a:r>
              <a:rPr lang="sr-Latn-CS" sz="2400"/>
              <a:t>њиховог количника </a:t>
            </a:r>
            <a:r>
              <a:rPr lang="sr-Cyrl-CS" sz="2400"/>
              <a:t>ш</a:t>
            </a:r>
            <a:r>
              <a:rPr lang="sr-Latn-CS" sz="2400"/>
              <a:t>то је </a:t>
            </a:r>
            <a:r>
              <a:rPr lang="sr-Cyrl-CS" sz="2400"/>
              <a:t>логаритам </a:t>
            </a:r>
            <a:r>
              <a:rPr lang="sr-Latn-CS" sz="2400"/>
              <a:t>чистог броја који нема димензију</a:t>
            </a:r>
          </a:p>
        </p:txBody>
      </p:sp>
      <p:sp>
        <p:nvSpPr>
          <p:cNvPr id="941060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41061" name="Object 5"/>
          <p:cNvGraphicFramePr>
            <a:graphicFrameLocks noChangeAspect="1"/>
          </p:cNvGraphicFramePr>
          <p:nvPr/>
        </p:nvGraphicFramePr>
        <p:xfrm>
          <a:off x="1225550" y="3632200"/>
          <a:ext cx="2844800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1061" name="Equation" r:id="rId3" imgW="1002865" imgH="279279" progId="Equation.3">
                  <p:embed/>
                </p:oleObj>
              </mc:Choice>
              <mc:Fallback>
                <p:oleObj name="Equation" r:id="rId3" imgW="1002865" imgH="279279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5550" y="3632200"/>
                        <a:ext cx="2844800" cy="785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387F-8314-4254-A0D3-63F05D2F8877}" type="slidenum">
              <a:rPr lang="en-US"/>
              <a:pPr/>
              <a:t>73</a:t>
            </a:fld>
            <a:endParaRPr lang="en-US"/>
          </a:p>
        </p:txBody>
      </p:sp>
      <p:sp>
        <p:nvSpPr>
          <p:cNvPr id="943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Особине Нормалне расподеле</a:t>
            </a:r>
            <a:endParaRPr lang="sr-Latn-CS"/>
          </a:p>
        </p:txBody>
      </p:sp>
      <p:sp>
        <p:nvSpPr>
          <p:cNvPr id="943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400"/>
              <a:t>2.5</a:t>
            </a:r>
            <a:r>
              <a:rPr lang="sr-Cyrl-CS" sz="2400"/>
              <a:t>-</a:t>
            </a:r>
            <a:r>
              <a:rPr lang="sr-Latn-CS" sz="2400"/>
              <a:t>ти центил на </a:t>
            </a:r>
            <a:r>
              <a:rPr lang="sr-Cyrl-CS" sz="2400"/>
              <a:t>логаритамској </a:t>
            </a:r>
            <a:r>
              <a:rPr lang="sr-Latn-CS" sz="2400"/>
              <a:t>скали је</a:t>
            </a:r>
            <a:endParaRPr lang="sr-Cyrl-CS" sz="2400"/>
          </a:p>
          <a:p>
            <a:endParaRPr lang="sr-Cyrl-CS" sz="2400"/>
          </a:p>
          <a:p>
            <a:r>
              <a:rPr lang="sr-Latn-CS" sz="2400"/>
              <a:t>97.5</a:t>
            </a:r>
            <a:r>
              <a:rPr lang="sr-Cyrl-CS" sz="2400"/>
              <a:t>-</a:t>
            </a:r>
            <a:r>
              <a:rPr lang="sr-Latn-CS" sz="2400"/>
              <a:t>ти центил је</a:t>
            </a:r>
            <a:endParaRPr lang="sr-Cyrl-CS" sz="2400"/>
          </a:p>
          <a:p>
            <a:endParaRPr lang="sr-Cyrl-CS" sz="2400"/>
          </a:p>
          <a:p>
            <a:r>
              <a:rPr lang="sr-Latn-CS" sz="2400"/>
              <a:t>Да </a:t>
            </a:r>
            <a:r>
              <a:rPr lang="sr-Cyrl-CS" sz="2400"/>
              <a:t>би </a:t>
            </a:r>
            <a:r>
              <a:rPr lang="sr-Latn-CS" sz="2400"/>
              <a:t>доби</a:t>
            </a:r>
            <a:r>
              <a:rPr lang="sr-Cyrl-CS" sz="2400"/>
              <a:t>ли </a:t>
            </a:r>
            <a:r>
              <a:rPr lang="sr-Latn-CS" sz="2400"/>
              <a:t>ово, узимамо </a:t>
            </a:r>
            <a:r>
              <a:rPr lang="sr-Cyrl-CS" sz="2400"/>
              <a:t>логаритам </a:t>
            </a:r>
            <a:r>
              <a:rPr lang="sr-Latn-CS" sz="2400"/>
              <a:t>не</a:t>
            </a:r>
            <a:r>
              <a:rPr lang="sr-Cyrl-CS" sz="2400"/>
              <a:t>ч</a:t>
            </a:r>
            <a:r>
              <a:rPr lang="sr-Latn-CS" sz="2400"/>
              <a:t>ега у ммол/литру и дода</a:t>
            </a:r>
            <a:r>
              <a:rPr lang="sr-Cyrl-CS" sz="2400"/>
              <a:t>јемо </a:t>
            </a:r>
            <a:r>
              <a:rPr lang="sr-Latn-CS" sz="2400"/>
              <a:t>или одуз</a:t>
            </a:r>
            <a:r>
              <a:rPr lang="sr-Cyrl-CS" sz="2400"/>
              <a:t>имамо логаритам ч</a:t>
            </a:r>
            <a:r>
              <a:rPr lang="sr-Latn-CS" sz="2400"/>
              <a:t>истог броја </a:t>
            </a:r>
            <a:endParaRPr lang="sr-Cyrl-CS" sz="2400"/>
          </a:p>
          <a:p>
            <a:pPr lvl="1"/>
            <a:r>
              <a:rPr lang="sr-Latn-CS" sz="2000"/>
              <a:t>тако да још имамо </a:t>
            </a:r>
            <a:r>
              <a:rPr lang="sr-Cyrl-CS" sz="2000"/>
              <a:t>логаритам </a:t>
            </a:r>
            <a:r>
              <a:rPr lang="sr-Latn-CS" sz="2000"/>
              <a:t>нечега у ммол/литру</a:t>
            </a:r>
            <a:endParaRPr lang="sr-Cyrl-CS" sz="2000"/>
          </a:p>
          <a:p>
            <a:r>
              <a:rPr lang="sr-Latn-CS" sz="2400"/>
              <a:t>Да бисмо се вратили </a:t>
            </a:r>
            <a:r>
              <a:rPr lang="sr-Cyrl-CS" sz="2400"/>
              <a:t>назад </a:t>
            </a:r>
            <a:r>
              <a:rPr lang="sr-Latn-CS" sz="2400"/>
              <a:t>на оригиналну скалу, </a:t>
            </a:r>
            <a:r>
              <a:rPr lang="sr-Cyrl-CS" sz="2400"/>
              <a:t>изводимо </a:t>
            </a:r>
            <a:r>
              <a:rPr lang="sr-Latn-CS" sz="2400"/>
              <a:t>антил</a:t>
            </a:r>
            <a:r>
              <a:rPr lang="sr-Cyrl-CS" sz="2400"/>
              <a:t>огаритам </a:t>
            </a:r>
            <a:r>
              <a:rPr lang="sr-Latn-CS" sz="2400"/>
              <a:t>да добијемо</a:t>
            </a:r>
            <a:r>
              <a:rPr lang="sr-Cyrl-CS" sz="2400"/>
              <a:t> да је</a:t>
            </a:r>
            <a:r>
              <a:rPr lang="sr-Latn-CS" sz="2400"/>
              <a:t> </a:t>
            </a:r>
            <a:endParaRPr lang="sr-Cyrl-CS" sz="2400"/>
          </a:p>
          <a:p>
            <a:pPr lvl="1"/>
            <a:r>
              <a:rPr lang="sr-Latn-CS" sz="2000"/>
              <a:t>2.5</a:t>
            </a:r>
            <a:r>
              <a:rPr lang="sr-Cyrl-CS" sz="2000"/>
              <a:t>-</a:t>
            </a:r>
            <a:r>
              <a:rPr lang="sr-Latn-CS" sz="2000"/>
              <a:t>ти центил = 0.22 и 97.5</a:t>
            </a:r>
            <a:r>
              <a:rPr lang="sr-Cyrl-CS" sz="2000"/>
              <a:t>-ти </a:t>
            </a:r>
            <a:r>
              <a:rPr lang="sr-Latn-CS" sz="2000"/>
              <a:t>центил = 1.00 ммол/литру</a:t>
            </a:r>
          </a:p>
        </p:txBody>
      </p:sp>
      <p:sp>
        <p:nvSpPr>
          <p:cNvPr id="9431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43109" name="Object 5"/>
          <p:cNvGraphicFramePr>
            <a:graphicFrameLocks noChangeAspect="1"/>
          </p:cNvGraphicFramePr>
          <p:nvPr/>
        </p:nvGraphicFramePr>
        <p:xfrm>
          <a:off x="874713" y="1997075"/>
          <a:ext cx="3754437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109" name="Equation" r:id="rId3" imgW="1511300" imgH="165100" progId="Equation.3">
                  <p:embed/>
                </p:oleObj>
              </mc:Choice>
              <mc:Fallback>
                <p:oleObj name="Equation" r:id="rId3" imgW="1511300" imgH="1651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4713" y="1997075"/>
                        <a:ext cx="3754437" cy="401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3110" name="Rectangle 6"/>
          <p:cNvSpPr>
            <a:spLocks noChangeArrowheads="1"/>
          </p:cNvSpPr>
          <p:nvPr/>
        </p:nvSpPr>
        <p:spPr bwMode="auto">
          <a:xfrm>
            <a:off x="0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43111" name="Object 7"/>
          <p:cNvGraphicFramePr>
            <a:graphicFrameLocks noChangeAspect="1"/>
          </p:cNvGraphicFramePr>
          <p:nvPr/>
        </p:nvGraphicFramePr>
        <p:xfrm>
          <a:off x="939800" y="2887663"/>
          <a:ext cx="3563938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111" name="Equation" r:id="rId5" imgW="1447172" imgH="165028" progId="Equation.3">
                  <p:embed/>
                </p:oleObj>
              </mc:Choice>
              <mc:Fallback>
                <p:oleObj name="Equation" r:id="rId5" imgW="1447172" imgH="165028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9800" y="2887663"/>
                        <a:ext cx="3563938" cy="398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85AAA-CA74-400F-9D9F-89B3F46581F9}" type="slidenum">
              <a:rPr lang="en-US"/>
              <a:pPr/>
              <a:t>74</a:t>
            </a:fld>
            <a:endParaRPr lang="en-US"/>
          </a:p>
        </p:txBody>
      </p:sp>
      <p:sp>
        <p:nvSpPr>
          <p:cNvPr id="945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Нормални графикон (The Normal plot)</a:t>
            </a:r>
            <a:endParaRPr lang="sr-Latn-CS" sz="3600"/>
          </a:p>
        </p:txBody>
      </p:sp>
      <p:sp>
        <p:nvSpPr>
          <p:cNvPr id="94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800" b="1"/>
              <a:t>Нормални графикон</a:t>
            </a:r>
            <a:r>
              <a:rPr lang="sr-Cyrl-CS" sz="2800"/>
              <a:t> (</a:t>
            </a:r>
            <a:r>
              <a:rPr lang="sr-Latn-CS" sz="2800" b="1"/>
              <a:t>Normal plot</a:t>
            </a:r>
            <a:r>
              <a:rPr lang="sr-Cyrl-CS" sz="2800"/>
              <a:t>)</a:t>
            </a:r>
            <a:r>
              <a:rPr lang="sr-Latn-CS" sz="2800"/>
              <a:t> је </a:t>
            </a:r>
            <a:r>
              <a:rPr lang="sr-Cyrl-CS" sz="2800"/>
              <a:t>г</a:t>
            </a:r>
            <a:r>
              <a:rPr lang="sr-Latn-CS" sz="2800"/>
              <a:t>рафички метод који се примењује тако</a:t>
            </a:r>
            <a:endParaRPr lang="sr-Cyrl-CS" sz="2800"/>
          </a:p>
          <a:p>
            <a:pPr lvl="1"/>
            <a:r>
              <a:rPr lang="sr-Latn-CS" sz="2400"/>
              <a:t>што узмемо обичан графички папир и табелу Нормалне расподеле, са специјално одштампаним папиром Нормалне вероватноће, </a:t>
            </a:r>
            <a:endParaRPr lang="sr-Cyrl-CS" sz="2400"/>
          </a:p>
          <a:p>
            <a:pPr lvl="1"/>
            <a:r>
              <a:rPr lang="sr-Latn-CS" sz="2400"/>
              <a:t>ако корист</a:t>
            </a:r>
            <a:r>
              <a:rPr lang="sr-Cyrl-CS" sz="2400"/>
              <a:t>и</a:t>
            </a:r>
            <a:r>
              <a:rPr lang="sr-Latn-CS" sz="2400"/>
              <a:t>мо </a:t>
            </a:r>
            <a:r>
              <a:rPr lang="sr-Cyrl-CS" sz="2400"/>
              <a:t>рачунар</a:t>
            </a:r>
          </a:p>
          <a:p>
            <a:r>
              <a:rPr lang="sr-Latn-CS" sz="2800"/>
              <a:t>Mетода Нормалног графикона може се користити да се испита Нормална претпоставка у узорцима било које величине</a:t>
            </a:r>
            <a:endParaRPr lang="sr-Cyrl-CS" sz="2800"/>
          </a:p>
          <a:p>
            <a:pPr lvl="1"/>
            <a:r>
              <a:rPr lang="sr-Latn-CS" sz="2400"/>
              <a:t>веома је корисна да се користи као провера кад</a:t>
            </a:r>
            <a:r>
              <a:rPr lang="sr-Cyrl-CS" sz="2400"/>
              <a:t>а </a:t>
            </a:r>
            <a:r>
              <a:rPr lang="sr-Latn-CS" sz="2400"/>
              <a:t>се користе методе као што су </a:t>
            </a:r>
            <a:r>
              <a:rPr lang="sr-Latn-CS" sz="2400" i="1"/>
              <a:t>t</a:t>
            </a:r>
            <a:r>
              <a:rPr lang="sr-Latn-CS" sz="2400"/>
              <a:t> методе расподеле</a:t>
            </a:r>
          </a:p>
        </p:txBody>
      </p:sp>
    </p:spTree>
  </p:cSld>
  <p:clrMapOvr>
    <a:masterClrMapping/>
  </p:clrMapOvr>
  <p:transition advTm="46519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255C1-81FA-4C10-9088-E39885C181A1}" type="slidenum">
              <a:rPr lang="en-US"/>
              <a:pPr/>
              <a:t>75</a:t>
            </a:fld>
            <a:endParaRPr lang="en-US"/>
          </a:p>
        </p:txBody>
      </p:sp>
      <p:sp>
        <p:nvSpPr>
          <p:cNvPr id="947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Нормални графикон</a:t>
            </a:r>
            <a:endParaRPr lang="sr-Latn-CS"/>
          </a:p>
        </p:txBody>
      </p:sp>
      <p:sp>
        <p:nvSpPr>
          <p:cNvPr id="947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600"/>
              <a:t>Нормални графикон</a:t>
            </a:r>
            <a:endParaRPr lang="sr-Cyrl-CS" sz="2600"/>
          </a:p>
          <a:p>
            <a:pPr lvl="1"/>
            <a:r>
              <a:rPr lang="sr-Latn-CS" sz="2200"/>
              <a:t>графикон расподеле кумулативне учесталости података према расподели кумулативне учесталости за Нормалну расподелу</a:t>
            </a:r>
            <a:endParaRPr lang="sr-Cyrl-CS" sz="2200"/>
          </a:p>
          <a:p>
            <a:r>
              <a:rPr lang="sr-Latn-CS" sz="2600"/>
              <a:t>Прво поређамо податке од најнижих до највиших</a:t>
            </a:r>
            <a:endParaRPr lang="sr-Cyrl-CS" sz="2600"/>
          </a:p>
          <a:p>
            <a:r>
              <a:rPr lang="sr-Latn-CS" sz="2600"/>
              <a:t>За сваку </a:t>
            </a:r>
            <a:r>
              <a:rPr lang="sr-Cyrl-CS" sz="2600"/>
              <a:t>уређено посматрање </a:t>
            </a:r>
            <a:r>
              <a:rPr lang="sr-Latn-CS" sz="2600"/>
              <a:t>на</a:t>
            </a:r>
            <a:r>
              <a:rPr lang="sr-Cyrl-CS" sz="2600"/>
              <a:t>лазимо </a:t>
            </a:r>
            <a:r>
              <a:rPr lang="sr-Latn-CS" sz="2600"/>
              <a:t>очекивану вредност посматрања</a:t>
            </a:r>
            <a:endParaRPr lang="sr-Cyrl-CS" sz="2600"/>
          </a:p>
          <a:p>
            <a:pPr lvl="1"/>
            <a:r>
              <a:rPr lang="sr-Latn-CS" sz="2200"/>
              <a:t>ако су подаци пратили Стандард</a:t>
            </a:r>
            <a:r>
              <a:rPr lang="sr-Cyrl-CS" sz="2200"/>
              <a:t>изовану </a:t>
            </a:r>
            <a:r>
              <a:rPr lang="sr-Latn-CS" sz="2200"/>
              <a:t>Нормалну расподелу</a:t>
            </a:r>
            <a:endParaRPr lang="sr-Cyrl-CS" sz="2200"/>
          </a:p>
          <a:p>
            <a:r>
              <a:rPr lang="sr-Cyrl-CS" sz="2600"/>
              <a:t>Користићемо једначину</a:t>
            </a:r>
          </a:p>
          <a:p>
            <a:r>
              <a:rPr lang="sr-Latn-CS" sz="2600"/>
              <a:t>Неке књиге и програми користе </a:t>
            </a:r>
          </a:p>
        </p:txBody>
      </p:sp>
      <p:sp>
        <p:nvSpPr>
          <p:cNvPr id="9472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47205" name="Object 5"/>
          <p:cNvGraphicFramePr>
            <a:graphicFrameLocks noChangeAspect="1"/>
          </p:cNvGraphicFramePr>
          <p:nvPr/>
        </p:nvGraphicFramePr>
        <p:xfrm>
          <a:off x="4579938" y="5127625"/>
          <a:ext cx="249555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7205" name="Equation" r:id="rId3" imgW="914400" imgH="190500" progId="Equation.3">
                  <p:embed/>
                </p:oleObj>
              </mc:Choice>
              <mc:Fallback>
                <p:oleObj name="Equation" r:id="rId3" imgW="914400" imgH="1905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9938" y="5127625"/>
                        <a:ext cx="2495550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7206" name="Rectangle 6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47207" name="Object 7"/>
          <p:cNvGraphicFramePr>
            <a:graphicFrameLocks noChangeAspect="1"/>
          </p:cNvGraphicFramePr>
          <p:nvPr/>
        </p:nvGraphicFramePr>
        <p:xfrm>
          <a:off x="5773738" y="5645150"/>
          <a:ext cx="2103437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7207" name="Equation" r:id="rId5" imgW="838200" imgH="190500" progId="Equation.3">
                  <p:embed/>
                </p:oleObj>
              </mc:Choice>
              <mc:Fallback>
                <p:oleObj name="Equation" r:id="rId5" imgW="838200" imgH="1905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3738" y="5645150"/>
                        <a:ext cx="2103437" cy="477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AACE4-444F-43AF-95BD-A10D59699A52}" type="slidenum">
              <a:rPr lang="en-US"/>
              <a:pPr/>
              <a:t>76</a:t>
            </a:fld>
            <a:endParaRPr lang="en-US"/>
          </a:p>
        </p:txBody>
      </p:sp>
      <p:sp>
        <p:nvSpPr>
          <p:cNvPr id="949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GB"/>
              <a:t>Нормални графикон</a:t>
            </a:r>
            <a:endParaRPr lang="sr-Latn-CS"/>
          </a:p>
        </p:txBody>
      </p:sp>
      <p:sp>
        <p:nvSpPr>
          <p:cNvPr id="949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9900" y="1504950"/>
            <a:ext cx="8229600" cy="48434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r-Latn-CS" sz="2400"/>
              <a:t>Из табеле Нормалне расподеле налазимо вредности од </a:t>
            </a:r>
            <a:r>
              <a:rPr lang="sr-Latn-CS" sz="2400" i="1"/>
              <a:t>z</a:t>
            </a:r>
            <a:r>
              <a:rPr lang="sr-Latn-CS" sz="2400"/>
              <a:t> које одговарају </a:t>
            </a:r>
            <a:r>
              <a:rPr lang="sr-Latn-CS" sz="2400">
                <a:latin typeface="Symbol" pitchFamily="18" charset="2"/>
              </a:rPr>
              <a:t>f</a:t>
            </a:r>
            <a:r>
              <a:rPr lang="sr-Latn-CS" sz="2400"/>
              <a:t>(</a:t>
            </a:r>
            <a:r>
              <a:rPr lang="sr-Latn-CS" sz="2400" i="1"/>
              <a:t>z</a:t>
            </a:r>
            <a:r>
              <a:rPr lang="sr-Latn-CS" sz="2400"/>
              <a:t>) = 0.5/</a:t>
            </a:r>
            <a:r>
              <a:rPr lang="sr-Latn-CS" sz="2400" i="1"/>
              <a:t>n</a:t>
            </a:r>
            <a:r>
              <a:rPr lang="sr-Latn-CS" sz="2400"/>
              <a:t>, 1.5/</a:t>
            </a:r>
            <a:r>
              <a:rPr lang="sr-Latn-CS" sz="2400" i="1"/>
              <a:t>n</a:t>
            </a:r>
            <a:r>
              <a:rPr lang="sr-Latn-CS" sz="2400"/>
              <a:t>, итд.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Latn-CS" sz="2400"/>
              <a:t>За 5 тачака, на пример, имамо </a:t>
            </a:r>
            <a:r>
              <a:rPr lang="sr-Latn-CS" sz="2400">
                <a:latin typeface="Symbol" pitchFamily="18" charset="2"/>
              </a:rPr>
              <a:t>f</a:t>
            </a:r>
            <a:r>
              <a:rPr lang="sr-Latn-CS" sz="2400"/>
              <a:t>(</a:t>
            </a:r>
            <a:r>
              <a:rPr lang="sr-Latn-CS" sz="2400" i="1"/>
              <a:t>z</a:t>
            </a:r>
            <a:r>
              <a:rPr lang="sr-Latn-CS" sz="2400"/>
              <a:t>) = 0.1, 0.3, 0.5, 0.7</a:t>
            </a:r>
            <a:r>
              <a:rPr lang="sr-Cyrl-CS" sz="2400"/>
              <a:t>,</a:t>
            </a:r>
            <a:r>
              <a:rPr lang="sr-Latn-CS" sz="2400"/>
              <a:t> 0.9 и </a:t>
            </a:r>
            <a:r>
              <a:rPr lang="sr-Latn-CS" sz="2400" i="1"/>
              <a:t>z</a:t>
            </a:r>
            <a:r>
              <a:rPr lang="sr-Latn-CS" sz="2400"/>
              <a:t> = -1.3, -0.5, 0, 0.5</a:t>
            </a:r>
            <a:r>
              <a:rPr lang="sr-Cyrl-CS" sz="2400"/>
              <a:t>,</a:t>
            </a:r>
            <a:r>
              <a:rPr lang="sr-Latn-CS" sz="2400"/>
              <a:t>1.3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sr-Cyrl-CS" sz="2000"/>
              <a:t>о</a:t>
            </a:r>
            <a:r>
              <a:rPr lang="sr-Latn-CS" sz="2000"/>
              <a:t>во су тачке Стандард</a:t>
            </a:r>
            <a:r>
              <a:rPr lang="sr-Cyrl-CS" sz="2000"/>
              <a:t>изоване </a:t>
            </a:r>
            <a:r>
              <a:rPr lang="sr-Latn-CS" sz="2000"/>
              <a:t>Нормалне расподеле које одговарају прикупљеним подацима</a:t>
            </a:r>
            <a:endParaRPr lang="sr-Cyrl-CS" sz="2000"/>
          </a:p>
          <a:p>
            <a:pPr>
              <a:lnSpc>
                <a:spcPct val="90000"/>
              </a:lnSpc>
            </a:pPr>
            <a:r>
              <a:rPr lang="sr-Latn-CS" sz="2400"/>
              <a:t>Aко су прикупљени подаци из Нормалне расподеле где је </a:t>
            </a:r>
            <a:r>
              <a:rPr lang="sr-Cyrl-CS" sz="2400"/>
              <a:t>средина </a:t>
            </a:r>
            <a:r>
              <a:rPr lang="sr-Latn-CS" sz="2400"/>
              <a:t>µ и варијанса </a:t>
            </a:r>
            <a:r>
              <a:rPr lang="sr-Latn-CS" sz="2400">
                <a:sym typeface="Symbol" pitchFamily="18" charset="2"/>
              </a:rPr>
              <a:t></a:t>
            </a:r>
            <a:r>
              <a:rPr lang="sr-Latn-CS" sz="2400" baseline="30000"/>
              <a:t>2</a:t>
            </a:r>
            <a:r>
              <a:rPr lang="sr-Latn-CS" sz="2400"/>
              <a:t>, добијена тачка треба да је једнака </a:t>
            </a:r>
            <a:r>
              <a:rPr lang="sr-Latn-CS" sz="2400">
                <a:sym typeface="Symbol" pitchFamily="18" charset="2"/>
              </a:rPr>
              <a:t></a:t>
            </a:r>
            <a:r>
              <a:rPr lang="sr-Latn-CS" sz="2400"/>
              <a:t>(</a:t>
            </a:r>
            <a:r>
              <a:rPr lang="sr-Latn-CS" sz="2400" i="1"/>
              <a:t>z)</a:t>
            </a:r>
            <a:r>
              <a:rPr lang="sr-Latn-CS" sz="2400"/>
              <a:t> + µ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sr-Latn-CS" sz="2000"/>
              <a:t>где је </a:t>
            </a:r>
            <a:r>
              <a:rPr lang="sr-Latn-CS" sz="2000" i="1"/>
              <a:t>z</a:t>
            </a:r>
            <a:r>
              <a:rPr lang="sr-Latn-CS" sz="2000"/>
              <a:t> одговарају</a:t>
            </a:r>
            <a:r>
              <a:rPr lang="sr-Cyrl-CS" sz="2000"/>
              <a:t>ћ</a:t>
            </a:r>
            <a:r>
              <a:rPr lang="sr-Latn-CS" sz="2000"/>
              <a:t>а тачка Стандард</a:t>
            </a:r>
            <a:r>
              <a:rPr lang="sr-Cyrl-CS" sz="2000"/>
              <a:t>изоване </a:t>
            </a:r>
            <a:r>
              <a:rPr lang="sr-Latn-CS" sz="2000"/>
              <a:t>Нормалн</a:t>
            </a:r>
            <a:r>
              <a:rPr lang="sr-Cyrl-CS" sz="2000"/>
              <a:t>е </a:t>
            </a:r>
            <a:r>
              <a:rPr lang="sr-Latn-CS" sz="2000"/>
              <a:t>расподел</a:t>
            </a:r>
            <a:r>
              <a:rPr lang="sr-Cyrl-CS" sz="2000"/>
              <a:t>е</a:t>
            </a:r>
          </a:p>
          <a:p>
            <a:pPr>
              <a:lnSpc>
                <a:spcPct val="90000"/>
              </a:lnSpc>
            </a:pPr>
            <a:r>
              <a:rPr lang="sr-Latn-CS" sz="2400"/>
              <a:t>Aко ставимо у графикон Стандардне Нормалне та</a:t>
            </a:r>
            <a:r>
              <a:rPr lang="sr-Cyrl-CS" sz="2400"/>
              <a:t>ч</a:t>
            </a:r>
            <a:r>
              <a:rPr lang="sr-Latn-CS" sz="2400"/>
              <a:t>ке према добијеним вредностима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sr-Latn-CS" sz="2000"/>
              <a:t>треба да добијемо нешто слично правој линији</a:t>
            </a:r>
            <a:endParaRPr lang="sr-Cyrl-CS" sz="2000"/>
          </a:p>
        </p:txBody>
      </p:sp>
    </p:spTree>
  </p:cSld>
  <p:clrMapOvr>
    <a:masterClrMapping/>
  </p:clrMapOvr>
  <p:transition advTm="46519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61819-52CE-4ECD-8681-79D3B19A9453}" type="slidenum">
              <a:rPr lang="en-US"/>
              <a:pPr/>
              <a:t>77</a:t>
            </a:fld>
            <a:endParaRPr lang="en-US"/>
          </a:p>
        </p:txBody>
      </p:sp>
      <p:sp>
        <p:nvSpPr>
          <p:cNvPr id="1076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Нормална расподела</a:t>
            </a:r>
            <a:endParaRPr lang="sr-Latn-CS"/>
          </a:p>
        </p:txBody>
      </p:sp>
      <p:graphicFrame>
        <p:nvGraphicFramePr>
          <p:cNvPr id="107622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55563" y="1651000"/>
          <a:ext cx="9012237" cy="437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227" name="Document" r:id="rId3" imgW="5909347" imgH="3053031" progId="Word.Document.8">
                  <p:embed/>
                </p:oleObj>
              </mc:Choice>
              <mc:Fallback>
                <p:oleObj name="Document" r:id="rId3" imgW="5909347" imgH="3053031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6111"/>
                      <a:stretch>
                        <a:fillRect/>
                      </a:stretch>
                    </p:blipFill>
                    <p:spPr bwMode="auto">
                      <a:xfrm>
                        <a:off x="55563" y="1651000"/>
                        <a:ext cx="9012237" cy="437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8B5F-DC36-4D22-9343-DF57B8B8472B}" type="slidenum">
              <a:rPr lang="en-US"/>
              <a:pPr/>
              <a:t>78</a:t>
            </a:fld>
            <a:endParaRPr lang="en-US"/>
          </a:p>
        </p:txBody>
      </p:sp>
      <p:sp>
        <p:nvSpPr>
          <p:cNvPr id="951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Нормални графикон</a:t>
            </a:r>
            <a:endParaRPr lang="sr-Latn-CS"/>
          </a:p>
        </p:txBody>
      </p:sp>
      <p:sp>
        <p:nvSpPr>
          <p:cNvPr id="951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800"/>
              <a:t>Jедначину ове линије можемо написати као </a:t>
            </a:r>
            <a:r>
              <a:rPr lang="sr-Latn-CS" sz="2800">
                <a:sym typeface="Symbol" pitchFamily="18" charset="2"/>
              </a:rPr>
              <a:t></a:t>
            </a:r>
            <a:r>
              <a:rPr lang="sr-Latn-CS" sz="2800"/>
              <a:t>(</a:t>
            </a:r>
            <a:r>
              <a:rPr lang="sr-Latn-CS" sz="2800" i="1"/>
              <a:t>z)</a:t>
            </a:r>
            <a:r>
              <a:rPr lang="sr-Latn-CS" sz="2800"/>
              <a:t> + µ = </a:t>
            </a:r>
            <a:r>
              <a:rPr lang="sr-Latn-CS" sz="2800" i="1"/>
              <a:t>x</a:t>
            </a:r>
            <a:endParaRPr lang="sr-Cyrl-CS" sz="2800"/>
          </a:p>
          <a:p>
            <a:pPr lvl="1"/>
            <a:r>
              <a:rPr lang="sr-Latn-CS" sz="2400"/>
              <a:t>где је </a:t>
            </a:r>
            <a:r>
              <a:rPr lang="sr-Latn-CS" sz="2400" i="1"/>
              <a:t>x</a:t>
            </a:r>
            <a:r>
              <a:rPr lang="sr-Latn-CS" sz="2400"/>
              <a:t> посматрана променљива и </a:t>
            </a:r>
            <a:r>
              <a:rPr lang="sr-Latn-CS" sz="2400" i="1"/>
              <a:t>z</a:t>
            </a:r>
            <a:r>
              <a:rPr lang="sr-Latn-CS" sz="2400"/>
              <a:t> одговарајући квантил Стандард</a:t>
            </a:r>
            <a:r>
              <a:rPr lang="sr-Cyrl-CS" sz="2400"/>
              <a:t>н</a:t>
            </a:r>
            <a:r>
              <a:rPr lang="sr-Latn-CS" sz="2400"/>
              <a:t>е Нормалне расподеле</a:t>
            </a:r>
          </a:p>
          <a:p>
            <a:r>
              <a:rPr lang="sr-Latn-CS" sz="2800"/>
              <a:t>Ово можемо </a:t>
            </a:r>
            <a:r>
              <a:rPr lang="sr-Cyrl-CS" sz="2800"/>
              <a:t>на</a:t>
            </a:r>
            <a:r>
              <a:rPr lang="sr-Latn-CS" sz="2800"/>
              <a:t>писати као</a:t>
            </a:r>
            <a:endParaRPr lang="sr-Cyrl-CS" sz="2800"/>
          </a:p>
          <a:p>
            <a:endParaRPr lang="sr-Cyrl-CS" sz="2800"/>
          </a:p>
          <a:p>
            <a:endParaRPr lang="sr-Cyrl-CS" sz="2800"/>
          </a:p>
          <a:p>
            <a:r>
              <a:rPr lang="sr-Latn-CS" sz="2800"/>
              <a:t>које пролази кроз тачку која је означена као (µ, 0) и има нагиб 1/σ </a:t>
            </a:r>
          </a:p>
        </p:txBody>
      </p:sp>
      <p:sp>
        <p:nvSpPr>
          <p:cNvPr id="951300" name="Rectangle 4"/>
          <p:cNvSpPr>
            <a:spLocks noChangeArrowheads="1"/>
          </p:cNvSpPr>
          <p:nvPr/>
        </p:nvSpPr>
        <p:spPr bwMode="auto">
          <a:xfrm>
            <a:off x="0" y="3257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51301" name="Object 5"/>
          <p:cNvGraphicFramePr>
            <a:graphicFrameLocks noChangeAspect="1"/>
          </p:cNvGraphicFramePr>
          <p:nvPr/>
        </p:nvGraphicFramePr>
        <p:xfrm>
          <a:off x="1368425" y="3803650"/>
          <a:ext cx="1658938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1301" name="Equation" r:id="rId3" imgW="596900" imgH="342900" progId="Equation.3">
                  <p:embed/>
                </p:oleObj>
              </mc:Choice>
              <mc:Fallback>
                <p:oleObj name="Equation" r:id="rId3" imgW="596900" imgH="3429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8425" y="3803650"/>
                        <a:ext cx="1658938" cy="947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86266-93EF-437B-A9D0-DA5916F2EC36}" type="slidenum">
              <a:rPr lang="en-US"/>
              <a:pPr/>
              <a:t>79</a:t>
            </a:fld>
            <a:endParaRPr lang="en-US"/>
          </a:p>
        </p:txBody>
      </p:sp>
      <p:sp>
        <p:nvSpPr>
          <p:cNvPr id="953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Нормални графикон</a:t>
            </a:r>
            <a:endParaRPr lang="sr-Latn-CS"/>
          </a:p>
        </p:txBody>
      </p:sp>
      <p:sp>
        <p:nvSpPr>
          <p:cNvPr id="953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/>
              <a:t>Aко подаци нису из Нормалне расподеле нећемо добити равну линију, него неку врсту криве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sr-Latn-CS"/>
              <a:t>Зато што у графикон</a:t>
            </a:r>
            <a:r>
              <a:rPr lang="sr-Cyrl-CS"/>
              <a:t>у </a:t>
            </a:r>
            <a:r>
              <a:rPr lang="sr-Latn-CS"/>
              <a:t>цртамо квантиле расподеле учесталости коју посматрамо наспрам одговарајућих квантила теоријске (овде Нормалне) расподеле, 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sr-Latn-CS"/>
              <a:t>ово се јо</a:t>
            </a:r>
            <a:r>
              <a:rPr lang="sr-Cyrl-CS"/>
              <a:t>ш </a:t>
            </a:r>
            <a:r>
              <a:rPr lang="sr-Latn-CS"/>
              <a:t>зове </a:t>
            </a:r>
            <a:r>
              <a:rPr lang="sr-Latn-CS" b="1"/>
              <a:t>квантил-квантил графикон</a:t>
            </a:r>
            <a:r>
              <a:rPr lang="sr-Cyrl-CS"/>
              <a:t> (</a:t>
            </a:r>
            <a:r>
              <a:rPr lang="sr-Latn-CS" b="1"/>
              <a:t>quantile-quantile plot</a:t>
            </a:r>
            <a:r>
              <a:rPr lang="sr-Cyrl-CS"/>
              <a:t>)</a:t>
            </a:r>
            <a:r>
              <a:rPr lang="sr-Latn-CS"/>
              <a:t>, или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sr-Latn-CS" b="1"/>
              <a:t>q-q графикон</a:t>
            </a:r>
            <a:r>
              <a:rPr lang="sr-Cyrl-CS"/>
              <a:t> (</a:t>
            </a:r>
            <a:r>
              <a:rPr lang="sr-Latn-CS" b="1"/>
              <a:t>q-q plot</a:t>
            </a:r>
            <a:r>
              <a:rPr lang="sr-Cyrl-CS"/>
              <a:t>)</a:t>
            </a:r>
            <a:r>
              <a:rPr lang="sr-Latn-CS"/>
              <a:t>. </a:t>
            </a:r>
          </a:p>
        </p:txBody>
      </p:sp>
    </p:spTree>
  </p:cSld>
  <p:clrMapOvr>
    <a:masterClrMapping/>
  </p:clrMapOvr>
  <p:transition advTm="46519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D048C-1DB3-4B65-98B3-4133F9371711}" type="slidenum">
              <a:rPr lang="en-US"/>
              <a:pPr/>
              <a:t>8</a:t>
            </a:fld>
            <a:endParaRPr lang="en-US"/>
          </a:p>
        </p:txBody>
      </p:sp>
      <p:sp>
        <p:nvSpPr>
          <p:cNvPr id="822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2600"/>
              <a:t>Расподела вероватноће за број глава које су </a:t>
            </a:r>
            <a:r>
              <a:rPr lang="sr-Cyrl-CS" sz="2600"/>
              <a:t>приказане </a:t>
            </a:r>
            <a:r>
              <a:rPr lang="sr-Latn-CS" sz="2600"/>
              <a:t>у бацању једног новчића и у бацању два новчића </a:t>
            </a:r>
          </a:p>
        </p:txBody>
      </p:sp>
      <p:sp>
        <p:nvSpPr>
          <p:cNvPr id="822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22276" name="Picture 4" descr="Slika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663" y="2120900"/>
            <a:ext cx="8948737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24342-1B29-4AA0-AE06-120CD7E50662}" type="slidenum">
              <a:rPr lang="en-US"/>
              <a:pPr/>
              <a:t>80</a:t>
            </a:fld>
            <a:endParaRPr lang="en-US"/>
          </a:p>
        </p:txBody>
      </p:sp>
      <p:sp>
        <p:nvSpPr>
          <p:cNvPr id="955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Витамин D измерен у крви 26 здравих мушкараца</a:t>
            </a:r>
            <a:r>
              <a:rPr lang="sr-Latn-CS" sz="3600"/>
              <a:t> </a:t>
            </a:r>
          </a:p>
        </p:txBody>
      </p:sp>
      <p:graphicFrame>
        <p:nvGraphicFramePr>
          <p:cNvPr id="955395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576263" y="1939925"/>
          <a:ext cx="8067675" cy="341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395" name="Document" r:id="rId3" imgW="5919056" imgH="1713888" progId="Word.Document.8">
                  <p:embed/>
                </p:oleObj>
              </mc:Choice>
              <mc:Fallback>
                <p:oleObj name="Document" r:id="rId3" imgW="5919056" imgH="1713888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9569" r="19431" b="10930"/>
                      <a:stretch>
                        <a:fillRect/>
                      </a:stretch>
                    </p:blipFill>
                    <p:spPr bwMode="auto">
                      <a:xfrm>
                        <a:off x="576263" y="1939925"/>
                        <a:ext cx="8067675" cy="3411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14257-2685-4AD2-8174-42BC172BD32C}" type="slidenum">
              <a:rPr lang="en-US"/>
              <a:pPr/>
              <a:t>81</a:t>
            </a:fld>
            <a:endParaRPr lang="en-US"/>
          </a:p>
        </p:txBody>
      </p:sp>
      <p:sp>
        <p:nvSpPr>
          <p:cNvPr id="957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Прорачун Н</a:t>
            </a:r>
            <a:r>
              <a:rPr lang="sr-Latn-CS" sz="3600"/>
              <a:t>ормалн</a:t>
            </a:r>
            <a:r>
              <a:rPr lang="sr-Cyrl-CS" sz="3600"/>
              <a:t>ог </a:t>
            </a:r>
            <a:r>
              <a:rPr lang="sr-Latn-CS" sz="3600"/>
              <a:t>графикон</a:t>
            </a:r>
            <a:r>
              <a:rPr lang="sr-Cyrl-CS" sz="3600"/>
              <a:t>а </a:t>
            </a:r>
            <a:r>
              <a:rPr lang="sr-Latn-CS" sz="3600"/>
              <a:t>за податке о витамину D </a:t>
            </a:r>
          </a:p>
        </p:txBody>
      </p:sp>
      <p:graphicFrame>
        <p:nvGraphicFramePr>
          <p:cNvPr id="957443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254250" y="1360488"/>
          <a:ext cx="4862513" cy="507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7443" name="Document" r:id="rId3" imgW="6077641" imgH="6850872" progId="Word.Document.8">
                  <p:embed/>
                </p:oleObj>
              </mc:Choice>
              <mc:Fallback>
                <p:oleObj name="Document" r:id="rId3" imgW="6077641" imgH="6850872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3023"/>
                      <a:stretch>
                        <a:fillRect/>
                      </a:stretch>
                    </p:blipFill>
                    <p:spPr bwMode="auto">
                      <a:xfrm>
                        <a:off x="2254250" y="1360488"/>
                        <a:ext cx="4862513" cy="5070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F2822-554D-49C3-829A-658A2833B55B}" type="slidenum">
              <a:rPr lang="en-US"/>
              <a:pPr/>
              <a:t>82</a:t>
            </a:fld>
            <a:endParaRPr lang="en-US"/>
          </a:p>
        </p:txBody>
      </p:sp>
      <p:sp>
        <p:nvSpPr>
          <p:cNvPr id="959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2600"/>
              <a:t>Ниво витамина D у крви и log10 витамина D за 26 нормалних му</a:t>
            </a:r>
            <a:r>
              <a:rPr lang="sr-Cyrl-CS" sz="2600"/>
              <a:t>ш</a:t>
            </a:r>
            <a:r>
              <a:rPr lang="sr-Latn-CS" sz="2600"/>
              <a:t>караца, са Нормалним графикон</a:t>
            </a:r>
            <a:r>
              <a:rPr lang="sr-Cyrl-CS" sz="2600"/>
              <a:t>има</a:t>
            </a:r>
            <a:r>
              <a:rPr lang="sr-Latn-CS" sz="2600"/>
              <a:t> </a:t>
            </a:r>
          </a:p>
        </p:txBody>
      </p:sp>
      <p:sp>
        <p:nvSpPr>
          <p:cNvPr id="959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59492" name="Picture 4" descr="Slika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6825" y="1371600"/>
            <a:ext cx="6751638" cy="501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A0A5C-CCED-4FF4-9CC3-5BB84850C0F7}" type="slidenum">
              <a:rPr lang="en-US"/>
              <a:pPr/>
              <a:t>83</a:t>
            </a:fld>
            <a:endParaRPr lang="en-US"/>
          </a:p>
        </p:txBody>
      </p:sp>
      <p:sp>
        <p:nvSpPr>
          <p:cNvPr id="961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600"/>
              <a:t>Натријум </a:t>
            </a:r>
            <a:r>
              <a:rPr lang="sr-Latn-CS" sz="2600"/>
              <a:t>у крви</a:t>
            </a:r>
            <a:r>
              <a:rPr lang="sr-Cyrl-CS" sz="2600"/>
              <a:t> </a:t>
            </a:r>
            <a:r>
              <a:rPr lang="sr-Latn-CS" sz="2600"/>
              <a:t>и крвни притисак у систоли измерен код 250 пацијената, са Нормалним графиконима </a:t>
            </a:r>
          </a:p>
        </p:txBody>
      </p:sp>
      <p:sp>
        <p:nvSpPr>
          <p:cNvPr id="961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61540" name="Picture 4" descr="Slika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7788" y="1344613"/>
            <a:ext cx="666115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E6758-294E-4523-8AB8-1FB17D33B013}" type="slidenum">
              <a:rPr lang="en-US"/>
              <a:pPr/>
              <a:t>84</a:t>
            </a:fld>
            <a:endParaRPr lang="en-US"/>
          </a:p>
        </p:txBody>
      </p:sp>
      <p:sp>
        <p:nvSpPr>
          <p:cNvPr id="963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Нормални графикон</a:t>
            </a:r>
            <a:endParaRPr lang="sr-Latn-CS"/>
          </a:p>
        </p:txBody>
      </p:sp>
      <p:sp>
        <p:nvSpPr>
          <p:cNvPr id="963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800"/>
              <a:t>Неки програми стављају расподелу података на вертикалну осу</a:t>
            </a:r>
            <a:r>
              <a:rPr lang="sr-Cyrl-CS" sz="2800"/>
              <a:t>, </a:t>
            </a:r>
            <a:r>
              <a:rPr lang="sr-Latn-CS" sz="2800"/>
              <a:t>а </a:t>
            </a:r>
            <a:endParaRPr lang="sr-Cyrl-CS" sz="2800"/>
          </a:p>
          <a:p>
            <a:pPr lvl="1"/>
            <a:r>
              <a:rPr lang="sr-Latn-CS" sz="2400"/>
              <a:t>теоријску Нормалну расподелу на хоризонталну осу, </a:t>
            </a:r>
            <a:r>
              <a:rPr lang="sr-Cyrl-CS" sz="2400"/>
              <a:t>ш</a:t>
            </a:r>
            <a:r>
              <a:rPr lang="sr-Latn-CS" sz="2400"/>
              <a:t>то утиче на правац кретања криве</a:t>
            </a:r>
            <a:endParaRPr lang="sr-Cyrl-CS" sz="2400"/>
          </a:p>
          <a:p>
            <a:r>
              <a:rPr lang="sr-Latn-CS" sz="2800"/>
              <a:t>Неки праве графикон за теоријску Нормалну расподелу </a:t>
            </a:r>
            <a:r>
              <a:rPr lang="sr-Cyrl-CS" sz="2800"/>
              <a:t>са </a:t>
            </a:r>
          </a:p>
          <a:p>
            <a:pPr lvl="1"/>
            <a:r>
              <a:rPr lang="sr-Cyrl-CS" sz="2400"/>
              <a:t>средином     , средином узорка</a:t>
            </a:r>
          </a:p>
          <a:p>
            <a:pPr lvl="1"/>
            <a:r>
              <a:rPr lang="sr-Cyrl-CS" sz="2400"/>
              <a:t>и стандардним одступањем </a:t>
            </a:r>
            <a:r>
              <a:rPr lang="sr-Latn-CS" sz="2400" i="1"/>
              <a:t>s</a:t>
            </a:r>
            <a:r>
              <a:rPr lang="sr-Latn-CS" sz="2400"/>
              <a:t>, </a:t>
            </a:r>
            <a:r>
              <a:rPr lang="sr-Cyrl-CS" sz="2400"/>
              <a:t>стандардним одступањем узорка</a:t>
            </a:r>
          </a:p>
          <a:p>
            <a:pPr lvl="1"/>
            <a:r>
              <a:rPr lang="sr-Cyrl-CS" sz="2400"/>
              <a:t>ово је урађено израчунавањем </a:t>
            </a:r>
            <a:endParaRPr lang="sr-Latn-CS" sz="2400"/>
          </a:p>
        </p:txBody>
      </p:sp>
      <p:sp>
        <p:nvSpPr>
          <p:cNvPr id="9635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63589" name="Object 5"/>
          <p:cNvGraphicFramePr>
            <a:graphicFrameLocks noChangeAspect="1"/>
          </p:cNvGraphicFramePr>
          <p:nvPr/>
        </p:nvGraphicFramePr>
        <p:xfrm>
          <a:off x="2716213" y="4156075"/>
          <a:ext cx="2857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589" name="Equation" r:id="rId3" imgW="126725" imgH="177415" progId="Equation.3">
                  <p:embed/>
                </p:oleObj>
              </mc:Choice>
              <mc:Fallback>
                <p:oleObj name="Equation" r:id="rId3" imgW="126725" imgH="177415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6213" y="4156075"/>
                        <a:ext cx="2857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3590" name="Rectangle 6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63591" name="Object 7"/>
          <p:cNvGraphicFramePr>
            <a:graphicFrameLocks noChangeAspect="1"/>
          </p:cNvGraphicFramePr>
          <p:nvPr/>
        </p:nvGraphicFramePr>
        <p:xfrm>
          <a:off x="5780088" y="5408613"/>
          <a:ext cx="881062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591" name="Equation" r:id="rId5" imgW="380835" imgH="190417" progId="Equation.3">
                  <p:embed/>
                </p:oleObj>
              </mc:Choice>
              <mc:Fallback>
                <p:oleObj name="Equation" r:id="rId5" imgW="380835" imgH="190417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0088" y="5408613"/>
                        <a:ext cx="881062" cy="441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9CF43-A47E-4D96-92E1-C7AF9C8012D8}" type="slidenum">
              <a:rPr lang="en-US"/>
              <a:pPr/>
              <a:t>85</a:t>
            </a:fld>
            <a:endParaRPr lang="en-US"/>
          </a:p>
        </p:txBody>
      </p:sp>
      <p:sp>
        <p:nvSpPr>
          <p:cNvPr id="965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Варијације Нормалног графикона за податке о витамину D </a:t>
            </a:r>
          </a:p>
        </p:txBody>
      </p:sp>
      <p:graphicFrame>
        <p:nvGraphicFramePr>
          <p:cNvPr id="965635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-12700" y="1582738"/>
          <a:ext cx="9144000" cy="481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5635" name="Document" r:id="rId3" imgW="5909347" imgH="3108469" progId="Word.Document.8">
                  <p:embed/>
                </p:oleObj>
              </mc:Choice>
              <mc:Fallback>
                <p:oleObj name="Document" r:id="rId3" imgW="5909347" imgH="3108469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2700" y="1582738"/>
                        <a:ext cx="9144000" cy="481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5636" name="Rectangle 4"/>
          <p:cNvSpPr>
            <a:spLocks noChangeArrowheads="1"/>
          </p:cNvSpPr>
          <p:nvPr/>
        </p:nvSpPr>
        <p:spPr bwMode="auto">
          <a:xfrm>
            <a:off x="1624013" y="1985963"/>
            <a:ext cx="2947987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965637" name="Rectangle 5"/>
          <p:cNvSpPr>
            <a:spLocks noChangeArrowheads="1"/>
          </p:cNvSpPr>
          <p:nvPr/>
        </p:nvSpPr>
        <p:spPr bwMode="auto">
          <a:xfrm>
            <a:off x="1624013" y="1985963"/>
            <a:ext cx="29495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 advTm="46519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9254-16D8-406F-89DC-1D8F2C9EF70C}" type="slidenum">
              <a:rPr lang="en-US"/>
              <a:pPr/>
              <a:t>86</a:t>
            </a:fld>
            <a:endParaRPr lang="en-US"/>
          </a:p>
        </p:txBody>
      </p:sp>
      <p:sp>
        <p:nvSpPr>
          <p:cNvPr id="96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Нормални графикон</a:t>
            </a:r>
            <a:endParaRPr lang="sr-Latn-CS"/>
          </a:p>
        </p:txBody>
      </p:sp>
      <p:sp>
        <p:nvSpPr>
          <p:cNvPr id="967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b="1"/>
              <a:t>У </a:t>
            </a:r>
            <a:r>
              <a:rPr lang="sr-Latn-CS" b="1"/>
              <a:t>графикон</a:t>
            </a:r>
            <a:r>
              <a:rPr lang="sr-Cyrl-CS" b="1"/>
              <a:t>у</a:t>
            </a:r>
            <a:r>
              <a:rPr lang="sr-Latn-CS" b="1"/>
              <a:t> стандардизоване Нормалне вероватноће</a:t>
            </a:r>
            <a:r>
              <a:rPr lang="sr-Latn-CS"/>
              <a:t>,</a:t>
            </a:r>
            <a:r>
              <a:rPr lang="sr-Latn-CS" b="1"/>
              <a:t> или p-p графикон</a:t>
            </a:r>
            <a:r>
              <a:rPr lang="sr-Cyrl-CS" b="1"/>
              <a:t>у</a:t>
            </a:r>
            <a:r>
              <a:rPr lang="sr-Cyrl-CS"/>
              <a:t> (</a:t>
            </a:r>
            <a:r>
              <a:rPr lang="sr-Latn-CS" b="1"/>
              <a:t>p-p plot</a:t>
            </a:r>
            <a:r>
              <a:rPr lang="sr-Cyrl-CS"/>
              <a:t>)</a:t>
            </a:r>
          </a:p>
          <a:p>
            <a:pPr lvl="1"/>
            <a:r>
              <a:rPr lang="sr-Latn-CS"/>
              <a:t>стандард</a:t>
            </a:r>
            <a:r>
              <a:rPr lang="sr-Cyrl-CS"/>
              <a:t>и</a:t>
            </a:r>
            <a:r>
              <a:rPr lang="sr-Latn-CS"/>
              <a:t>зујемо посматрања до </a:t>
            </a:r>
            <a:r>
              <a:rPr lang="sr-Cyrl-CS"/>
              <a:t>средине </a:t>
            </a:r>
            <a:r>
              <a:rPr lang="sr-Latn-CS"/>
              <a:t>нула и стандард</a:t>
            </a:r>
            <a:r>
              <a:rPr lang="sr-Cyrl-CS"/>
              <a:t>ног </a:t>
            </a:r>
            <a:r>
              <a:rPr lang="sr-Latn-CS"/>
              <a:t>одступањ</a:t>
            </a:r>
            <a:r>
              <a:rPr lang="sr-Cyrl-CS"/>
              <a:t>а </a:t>
            </a:r>
            <a:r>
              <a:rPr lang="sr-Latn-CS"/>
              <a:t>један</a:t>
            </a:r>
            <a:endParaRPr lang="sr-Cyrl-CS"/>
          </a:p>
          <a:p>
            <a:pPr lvl="1"/>
            <a:r>
              <a:rPr lang="sr-Cyrl-CS"/>
              <a:t>и </a:t>
            </a:r>
            <a:r>
              <a:rPr lang="sr-Latn-CS"/>
              <a:t>стављамо у графикон кумулативе Нормалне вероватноће</a:t>
            </a:r>
            <a:r>
              <a:rPr lang="sr-Cyrl-CS"/>
              <a:t>, </a:t>
            </a:r>
            <a:r>
              <a:rPr lang="sr-Latn-CS">
                <a:latin typeface="Symbol" pitchFamily="18" charset="2"/>
              </a:rPr>
              <a:t>f</a:t>
            </a:r>
            <a:r>
              <a:rPr lang="sr-Latn-CS"/>
              <a:t>(</a:t>
            </a:r>
            <a:r>
              <a:rPr lang="sr-Latn-CS" i="1"/>
              <a:t>y</a:t>
            </a:r>
            <a:r>
              <a:rPr lang="sr-Latn-CS"/>
              <a:t>), насупрот</a:t>
            </a:r>
            <a:r>
              <a:rPr lang="sr-Cyrl-CS"/>
              <a:t> (</a:t>
            </a:r>
            <a:r>
              <a:rPr lang="sr-Latn-CS" i="1"/>
              <a:t>i</a:t>
            </a:r>
            <a:r>
              <a:rPr lang="sr-Cyrl-CS"/>
              <a:t>-0.5)/</a:t>
            </a:r>
            <a:r>
              <a:rPr lang="sr-Latn-CS" i="1"/>
              <a:t>n </a:t>
            </a:r>
            <a:r>
              <a:rPr lang="sr-Cyrl-CS"/>
              <a:t>или</a:t>
            </a:r>
            <a:r>
              <a:rPr lang="sr-Latn-CS"/>
              <a:t> </a:t>
            </a:r>
            <a:r>
              <a:rPr lang="sr-Latn-CS" i="1"/>
              <a:t>i</a:t>
            </a:r>
            <a:r>
              <a:rPr lang="sr-Latn-CS"/>
              <a:t>/(</a:t>
            </a:r>
            <a:r>
              <a:rPr lang="sr-Latn-CS" i="1"/>
              <a:t>n</a:t>
            </a:r>
            <a:r>
              <a:rPr lang="sr-Latn-CS"/>
              <a:t>+1)</a:t>
            </a:r>
          </a:p>
        </p:txBody>
      </p:sp>
      <p:sp>
        <p:nvSpPr>
          <p:cNvPr id="9676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67685" name="Object 5"/>
          <p:cNvGraphicFramePr>
            <a:graphicFrameLocks noChangeAspect="1"/>
          </p:cNvGraphicFramePr>
          <p:nvPr/>
        </p:nvGraphicFramePr>
        <p:xfrm>
          <a:off x="7472363" y="3454400"/>
          <a:ext cx="1633537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7685" name="Equation" r:id="rId3" imgW="647419" imgH="215806" progId="Equation.3">
                  <p:embed/>
                </p:oleObj>
              </mc:Choice>
              <mc:Fallback>
                <p:oleObj name="Equation" r:id="rId3" imgW="647419" imgH="215806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2363" y="3454400"/>
                        <a:ext cx="1633537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11E62-ECB8-4324-B485-CEC0C46762ED}" type="slidenum">
              <a:rPr lang="en-US"/>
              <a:pPr/>
              <a:t>87</a:t>
            </a:fld>
            <a:endParaRPr lang="en-US"/>
          </a:p>
        </p:txBody>
      </p:sp>
      <p:sp>
        <p:nvSpPr>
          <p:cNvPr id="969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Расподеле узорака</a:t>
            </a:r>
            <a:r>
              <a:rPr lang="sr-Cyrl-CS" sz="3600"/>
              <a:t> (</a:t>
            </a:r>
            <a:r>
              <a:rPr lang="en-GB" sz="3600"/>
              <a:t>Sampling distributions</a:t>
            </a:r>
            <a:r>
              <a:rPr lang="sr-Cyrl-CS" sz="3600"/>
              <a:t>)</a:t>
            </a:r>
            <a:r>
              <a:rPr lang="sr-Latn-CS" sz="3600"/>
              <a:t> </a:t>
            </a:r>
          </a:p>
        </p:txBody>
      </p:sp>
      <p:graphicFrame>
        <p:nvGraphicFramePr>
          <p:cNvPr id="969731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38100" y="1852613"/>
          <a:ext cx="9312275" cy="3935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9731" name="Document" r:id="rId3" imgW="6814466" imgH="2879879" progId="Word.Document.8">
                  <p:embed/>
                </p:oleObj>
              </mc:Choice>
              <mc:Fallback>
                <p:oleObj name="Document" r:id="rId3" imgW="6814466" imgH="2879879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" y="1852613"/>
                        <a:ext cx="9312275" cy="3935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9732" name="Rectangle 4"/>
          <p:cNvSpPr>
            <a:spLocks noChangeArrowheads="1"/>
          </p:cNvSpPr>
          <p:nvPr/>
        </p:nvSpPr>
        <p:spPr bwMode="auto">
          <a:xfrm>
            <a:off x="0" y="5672138"/>
            <a:ext cx="88487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sr-Cyrl-CS" sz="2200"/>
              <a:t>Средина </a:t>
            </a:r>
            <a:r>
              <a:rPr lang="sr-Latn-CS" sz="2200"/>
              <a:t>популације је 4.7</a:t>
            </a:r>
            <a:r>
              <a:rPr lang="sr-Cyrl-CS" sz="2200"/>
              <a:t>, </a:t>
            </a:r>
            <a:r>
              <a:rPr lang="sr-Latn-CS" sz="2200"/>
              <a:t>а стандардн</a:t>
            </a:r>
            <a:r>
              <a:rPr lang="sr-Cyrl-CS" sz="2200"/>
              <a:t>о </a:t>
            </a:r>
            <a:r>
              <a:rPr lang="sr-Latn-CS" sz="2200"/>
              <a:t>одступање је 2.9</a:t>
            </a:r>
          </a:p>
        </p:txBody>
      </p:sp>
    </p:spTree>
  </p:cSld>
  <p:clrMapOvr>
    <a:masterClrMapping/>
  </p:clrMapOvr>
  <p:transition advTm="46519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BD69-1507-4FA7-93AD-C9D6FBF4E33C}" type="slidenum">
              <a:rPr lang="en-US"/>
              <a:pPr/>
              <a:t>88</a:t>
            </a:fld>
            <a:endParaRPr lang="en-US"/>
          </a:p>
        </p:txBody>
      </p:sp>
      <p:sp>
        <p:nvSpPr>
          <p:cNvPr id="971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/>
              <a:t>Расподела популације </a:t>
            </a:r>
          </a:p>
        </p:txBody>
      </p:sp>
      <p:sp>
        <p:nvSpPr>
          <p:cNvPr id="971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71780" name="Picture 4" descr="Slika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4300" y="1397000"/>
            <a:ext cx="6510338" cy="49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D2586-88E4-42F8-8B46-7EB21324E4BE}" type="slidenum">
              <a:rPr lang="en-US"/>
              <a:pPr/>
              <a:t>89</a:t>
            </a:fld>
            <a:endParaRPr lang="en-US"/>
          </a:p>
        </p:txBody>
      </p:sp>
      <p:sp>
        <p:nvSpPr>
          <p:cNvPr id="973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Случајни узорци коришћени у експерименту</a:t>
            </a:r>
            <a:r>
              <a:rPr lang="sr-Cyrl-CS" sz="3600"/>
              <a:t> узорка</a:t>
            </a:r>
            <a:r>
              <a:rPr lang="sr-Latn-CS" sz="3600"/>
              <a:t> </a:t>
            </a:r>
          </a:p>
        </p:txBody>
      </p:sp>
      <p:graphicFrame>
        <p:nvGraphicFramePr>
          <p:cNvPr id="97382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484313" y="1425575"/>
          <a:ext cx="6424612" cy="4979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827" name="Document" r:id="rId3" imgW="6326126" imgH="4903354" progId="Word.Document.8">
                  <p:embed/>
                </p:oleObj>
              </mc:Choice>
              <mc:Fallback>
                <p:oleObj name="Document" r:id="rId3" imgW="6326126" imgH="4903354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4313" y="1425575"/>
                        <a:ext cx="6424612" cy="4979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D7EFD-7C2D-4076-9CFB-EE1631C9CED3}" type="slidenum">
              <a:rPr lang="en-US"/>
              <a:pPr/>
              <a:t>9</a:t>
            </a:fld>
            <a:endParaRPr lang="en-US"/>
          </a:p>
        </p:txBody>
      </p:sp>
      <p:sp>
        <p:nvSpPr>
          <p:cNvPr id="824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Расподела вероватноће и случајне променљиве</a:t>
            </a:r>
            <a:endParaRPr lang="sr-Latn-CS" sz="3600"/>
          </a:p>
        </p:txBody>
      </p:sp>
      <p:sp>
        <p:nvSpPr>
          <p:cNvPr id="824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400"/>
              <a:t>Y </a:t>
            </a:r>
            <a:r>
              <a:rPr lang="sr-Cyrl-CS" sz="2400"/>
              <a:t>је </a:t>
            </a:r>
            <a:r>
              <a:rPr lang="sr-Latn-CS" sz="2400"/>
              <a:t>број глава</a:t>
            </a:r>
            <a:r>
              <a:rPr lang="sr-Cyrl-CS" sz="2400"/>
              <a:t> приликом </a:t>
            </a:r>
            <a:r>
              <a:rPr lang="sr-Latn-CS" sz="2400"/>
              <a:t>бац</a:t>
            </a:r>
            <a:r>
              <a:rPr lang="sr-Cyrl-CS" sz="2400"/>
              <a:t>ања</a:t>
            </a:r>
            <a:r>
              <a:rPr lang="sr-Latn-CS" sz="2400"/>
              <a:t> два новчића о</a:t>
            </a:r>
            <a:r>
              <a:rPr lang="sr-Cyrl-CS" sz="2400"/>
              <a:t>дј</a:t>
            </a:r>
            <a:r>
              <a:rPr lang="sr-Latn-CS" sz="2400"/>
              <a:t>едном</a:t>
            </a:r>
            <a:r>
              <a:rPr lang="sr-Cyrl-CS" sz="2400"/>
              <a:t> и</a:t>
            </a:r>
            <a:r>
              <a:rPr lang="sr-Latn-CS" sz="2400"/>
              <a:t> има три могуће вредности: 0, 1, и 2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Latn-CS" sz="2400"/>
              <a:t>Y = 0 само онда кад добијемо писмо и писмо</a:t>
            </a:r>
            <a:r>
              <a:rPr lang="sr-Cyrl-CS" sz="2400"/>
              <a:t>, </a:t>
            </a:r>
            <a:r>
              <a:rPr lang="sr-Latn-CS" sz="2400"/>
              <a:t>и има вероватноћу</a:t>
            </a:r>
            <a:r>
              <a:rPr lang="sr-Cyrl-CS" sz="2400"/>
              <a:t> </a:t>
            </a:r>
            <a:r>
              <a:rPr lang="sr-Latn-CS" sz="2400"/>
              <a:t>1/4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Latn-CS" sz="2400"/>
              <a:t>Сли</a:t>
            </a:r>
            <a:r>
              <a:rPr lang="sr-Cyrl-CS" sz="2400"/>
              <a:t>ч</a:t>
            </a:r>
            <a:r>
              <a:rPr lang="sr-Latn-CS" sz="2400"/>
              <a:t>но томе, Y = 2 само кад добијемо главу и главу, па стога има вероватноћу 1/4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Latn-CS" sz="2400"/>
              <a:t>Mеђутим, Y = 1 или када добијемо главу и писмо, или када добијемо писмо и главу, и стога има вероватноћу 1/4 + 1/4 = 1/2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Latn-CS" sz="2400"/>
              <a:t>Ову расподелу вероватноће можемо записати као </a:t>
            </a:r>
          </a:p>
          <a:p>
            <a:pPr lvl="1">
              <a:lnSpc>
                <a:spcPct val="90000"/>
              </a:lnSpc>
            </a:pPr>
            <a:r>
              <a:rPr lang="sr-Latn-CS" sz="2000"/>
              <a:t>ВЕРОВAТНОЋA(Y = 0) = 1/4</a:t>
            </a:r>
          </a:p>
          <a:p>
            <a:pPr lvl="1">
              <a:lnSpc>
                <a:spcPct val="90000"/>
              </a:lnSpc>
            </a:pPr>
            <a:r>
              <a:rPr lang="sr-Latn-CS" sz="2000"/>
              <a:t>ВЕРОВAТНОЋA(Y = 1) = 1/2</a:t>
            </a:r>
          </a:p>
          <a:p>
            <a:pPr lvl="1">
              <a:lnSpc>
                <a:spcPct val="90000"/>
              </a:lnSpc>
            </a:pPr>
            <a:r>
              <a:rPr lang="sr-Latn-CS" sz="2000"/>
              <a:t>ВЕРОВAТНОЋA(Y = 2) = 1/4</a:t>
            </a:r>
          </a:p>
        </p:txBody>
      </p:sp>
    </p:spTree>
  </p:cSld>
  <p:clrMapOvr>
    <a:masterClrMapping/>
  </p:clrMapOvr>
  <p:transition advTm="46519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671C5-2322-46C3-B97B-739D1B1E059B}" type="slidenum">
              <a:rPr lang="en-US"/>
              <a:pPr/>
              <a:t>90</a:t>
            </a:fld>
            <a:endParaRPr lang="en-US"/>
          </a:p>
        </p:txBody>
      </p:sp>
      <p:sp>
        <p:nvSpPr>
          <p:cNvPr id="975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/>
              <a:t>Расподела популације</a:t>
            </a:r>
          </a:p>
        </p:txBody>
      </p:sp>
      <p:sp>
        <p:nvSpPr>
          <p:cNvPr id="975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600"/>
              <a:t>Ове </a:t>
            </a:r>
            <a:r>
              <a:rPr lang="sr-Cyrl-CS" sz="2600"/>
              <a:t>средине </a:t>
            </a:r>
            <a:r>
              <a:rPr lang="sr-Latn-CS" sz="2600"/>
              <a:t>узорка нису све исте</a:t>
            </a:r>
          </a:p>
          <a:p>
            <a:r>
              <a:rPr lang="sr-Latn-CS" sz="2600"/>
              <a:t>Оне показују случајну променљив</a:t>
            </a:r>
            <a:r>
              <a:rPr lang="sr-Cyrl-CS" sz="2600"/>
              <a:t>у</a:t>
            </a:r>
            <a:endParaRPr lang="sr-Latn-CS" sz="2600"/>
          </a:p>
          <a:p>
            <a:r>
              <a:rPr lang="sr-Latn-CS" sz="2600"/>
              <a:t>Kада бисмо могли да искористимо свих 3</a:t>
            </a:r>
            <a:r>
              <a:rPr lang="sr-Cyrl-CS" sz="2600"/>
              <a:t> </a:t>
            </a:r>
            <a:r>
              <a:rPr lang="sr-Latn-CS" sz="2600"/>
              <a:t>921</a:t>
            </a:r>
            <a:r>
              <a:rPr lang="sr-Cyrl-CS" sz="2600"/>
              <a:t> </a:t>
            </a:r>
            <a:r>
              <a:rPr lang="sr-Latn-CS" sz="2600"/>
              <a:t>225 могућих узорака за величину 4 и</a:t>
            </a:r>
            <a:r>
              <a:rPr lang="sr-Cyrl-CS" sz="2600"/>
              <a:t> </a:t>
            </a:r>
            <a:r>
              <a:rPr lang="sr-Latn-CS" sz="2600"/>
              <a:t>израчунамо њихове </a:t>
            </a:r>
            <a:r>
              <a:rPr lang="sr-Cyrl-CS" sz="2600"/>
              <a:t>средине</a:t>
            </a:r>
            <a:endParaRPr lang="sr-Latn-CS" sz="2600"/>
          </a:p>
          <a:p>
            <a:pPr lvl="1"/>
            <a:r>
              <a:rPr lang="sr-Latn-CS" sz="2200"/>
              <a:t>ове </a:t>
            </a:r>
            <a:r>
              <a:rPr lang="sr-Cyrl-CS" sz="2200"/>
              <a:t>средине саме </a:t>
            </a:r>
            <a:r>
              <a:rPr lang="sr-Latn-CS" sz="2200"/>
              <a:t>би формирале расподелу</a:t>
            </a:r>
            <a:endParaRPr lang="sr-Cyrl-CS" sz="2200"/>
          </a:p>
          <a:p>
            <a:r>
              <a:rPr lang="sr-Latn-CS" sz="2600"/>
              <a:t>Наших 20 </a:t>
            </a:r>
            <a:r>
              <a:rPr lang="sr-Cyrl-CS" sz="2600"/>
              <a:t>средина </a:t>
            </a:r>
            <a:r>
              <a:rPr lang="sr-Latn-CS" sz="2600"/>
              <a:t>узорака су сам</a:t>
            </a:r>
            <a:r>
              <a:rPr lang="sr-Cyrl-CS" sz="2600"/>
              <a:t>е </a:t>
            </a:r>
            <a:r>
              <a:rPr lang="sr-Latn-CS" sz="2600"/>
              <a:t>по себи узорци из ове расподеле</a:t>
            </a:r>
            <a:endParaRPr lang="sr-Cyrl-CS" sz="2600"/>
          </a:p>
          <a:p>
            <a:r>
              <a:rPr lang="sr-Latn-CS" sz="2600"/>
              <a:t>Расподела свих мог</a:t>
            </a:r>
            <a:r>
              <a:rPr lang="sr-Cyrl-CS" sz="2600"/>
              <a:t>ућ</a:t>
            </a:r>
            <a:r>
              <a:rPr lang="sr-Latn-CS" sz="2600"/>
              <a:t>их </a:t>
            </a:r>
            <a:r>
              <a:rPr lang="sr-Cyrl-CS" sz="2600"/>
              <a:t>средина </a:t>
            </a:r>
            <a:r>
              <a:rPr lang="sr-Latn-CS" sz="2600"/>
              <a:t>узорака се зове</a:t>
            </a:r>
            <a:r>
              <a:rPr lang="sr-Cyrl-CS" sz="2600"/>
              <a:t> </a:t>
            </a:r>
            <a:r>
              <a:rPr lang="sr-Latn-CS" sz="2600" b="1"/>
              <a:t>расподел</a:t>
            </a:r>
            <a:r>
              <a:rPr lang="sr-Cyrl-CS" sz="2600" b="1"/>
              <a:t>а</a:t>
            </a:r>
            <a:r>
              <a:rPr lang="sr-Cyrl-CS" sz="2600"/>
              <a:t> </a:t>
            </a:r>
            <a:r>
              <a:rPr lang="sr-Cyrl-CS" sz="2600" b="1"/>
              <a:t>узорка </a:t>
            </a:r>
            <a:r>
              <a:rPr lang="sr-Cyrl-CS" sz="2600"/>
              <a:t>(</a:t>
            </a:r>
            <a:r>
              <a:rPr lang="sr-Latn-CS" sz="2600" b="1"/>
              <a:t>sampling distribution</a:t>
            </a:r>
            <a:r>
              <a:rPr lang="sr-Cyrl-CS" sz="2600"/>
              <a:t>)</a:t>
            </a:r>
            <a:endParaRPr lang="sr-Latn-CS" sz="2600"/>
          </a:p>
        </p:txBody>
      </p:sp>
    </p:spTree>
  </p:cSld>
  <p:clrMapOvr>
    <a:masterClrMapping/>
  </p:clrMapOvr>
  <p:transition advTm="46519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11426-AC64-44F9-BDD7-5A50631486F9}" type="slidenum">
              <a:rPr lang="en-US"/>
              <a:pPr/>
              <a:t>91</a:t>
            </a:fld>
            <a:endParaRPr lang="en-US"/>
          </a:p>
        </p:txBody>
      </p:sp>
      <p:sp>
        <p:nvSpPr>
          <p:cNvPr id="977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Стандардна грешка </a:t>
            </a:r>
            <a:r>
              <a:rPr lang="sr-Cyrl-CS" sz="3600"/>
              <a:t>средине </a:t>
            </a:r>
            <a:r>
              <a:rPr lang="en-GB" sz="3600"/>
              <a:t>узорка </a:t>
            </a:r>
            <a:endParaRPr lang="sr-Latn-CS" sz="3600"/>
          </a:p>
        </p:txBody>
      </p:sp>
      <p:sp>
        <p:nvSpPr>
          <p:cNvPr id="9779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04950"/>
            <a:ext cx="8167688" cy="4725988"/>
          </a:xfrm>
        </p:spPr>
        <p:txBody>
          <a:bodyPr/>
          <a:lstStyle/>
          <a:p>
            <a:r>
              <a:rPr lang="sr-Latn-CS" sz="2400"/>
              <a:t>Пошто је </a:t>
            </a:r>
            <a:r>
              <a:rPr lang="sr-Cyrl-CS" sz="2400"/>
              <a:t>наш </a:t>
            </a:r>
            <a:r>
              <a:rPr lang="sr-Latn-CS" sz="2400"/>
              <a:t>узорак од 20 </a:t>
            </a:r>
            <a:r>
              <a:rPr lang="sr-Cyrl-CS" sz="2400"/>
              <a:t>средина </a:t>
            </a:r>
            <a:r>
              <a:rPr lang="sr-Latn-CS" sz="2400"/>
              <a:t>случајан узорак из </a:t>
            </a:r>
            <a:r>
              <a:rPr lang="sr-Cyrl-CS" sz="2400"/>
              <a:t>средине</a:t>
            </a:r>
            <a:r>
              <a:rPr lang="sr-Latn-CS" sz="2400"/>
              <a:t>, можемо ово користити да проценимо неке параметре расподеле</a:t>
            </a:r>
            <a:endParaRPr lang="sr-Cyrl-CS" sz="2400"/>
          </a:p>
          <a:p>
            <a:r>
              <a:rPr lang="sr-Latn-CS" sz="2400"/>
              <a:t>Двадесет </a:t>
            </a:r>
            <a:r>
              <a:rPr lang="sr-Cyrl-CS" sz="2400"/>
              <a:t>средина </a:t>
            </a:r>
            <a:r>
              <a:rPr lang="sr-Latn-CS" sz="2400"/>
              <a:t>имају своју средину и стандардно одступање</a:t>
            </a:r>
            <a:endParaRPr lang="sr-Cyrl-CS" sz="2400"/>
          </a:p>
          <a:p>
            <a:r>
              <a:rPr lang="sr-Latn-CS" sz="2400"/>
              <a:t>Средина је 5.1</a:t>
            </a:r>
            <a:r>
              <a:rPr lang="sr-Cyrl-CS" sz="2400"/>
              <a:t> и </a:t>
            </a:r>
            <a:r>
              <a:rPr lang="sr-Latn-CS" sz="2400"/>
              <a:t>стандардно одступање је 1.1</a:t>
            </a:r>
            <a:endParaRPr lang="sr-Cyrl-CS" sz="2400"/>
          </a:p>
          <a:p>
            <a:pPr lvl="1"/>
            <a:r>
              <a:rPr lang="sr-Cyrl-CS" sz="2000"/>
              <a:t>с</a:t>
            </a:r>
            <a:r>
              <a:rPr lang="sr-Latn-CS" sz="2000"/>
              <a:t>редина целе популације је 4.7, </a:t>
            </a:r>
            <a:r>
              <a:rPr lang="sr-Cyrl-CS" sz="2000"/>
              <a:t>ш</a:t>
            </a:r>
            <a:r>
              <a:rPr lang="sr-Latn-CS" sz="2000"/>
              <a:t>то је бли</a:t>
            </a:r>
            <a:r>
              <a:rPr lang="sr-Cyrl-CS" sz="2000"/>
              <a:t>з</a:t>
            </a:r>
            <a:r>
              <a:rPr lang="sr-Latn-CS" sz="2000"/>
              <a:t>у средин</a:t>
            </a:r>
            <a:r>
              <a:rPr lang="sr-Cyrl-CS" sz="2000"/>
              <a:t>е </a:t>
            </a:r>
            <a:r>
              <a:rPr lang="sr-Latn-CS" sz="2000"/>
              <a:t>узор</a:t>
            </a:r>
            <a:r>
              <a:rPr lang="sr-Cyrl-CS" sz="2000"/>
              <a:t>а</a:t>
            </a:r>
            <a:r>
              <a:rPr lang="sr-Latn-CS" sz="2000"/>
              <a:t>ка</a:t>
            </a:r>
            <a:endParaRPr lang="sr-Cyrl-CS" sz="2000"/>
          </a:p>
          <a:p>
            <a:pPr lvl="1"/>
            <a:r>
              <a:rPr lang="sr-Latn-CS" sz="2000"/>
              <a:t>стандардно одступање </a:t>
            </a:r>
            <a:r>
              <a:rPr lang="sr-Cyrl-CS" sz="2000"/>
              <a:t>целе </a:t>
            </a:r>
            <a:r>
              <a:rPr lang="sr-Latn-CS" sz="2000"/>
              <a:t>популације је 2.9, </a:t>
            </a:r>
            <a:r>
              <a:rPr lang="sr-Cyrl-CS" sz="2000"/>
              <a:t>ш</a:t>
            </a:r>
            <a:r>
              <a:rPr lang="sr-Latn-CS" sz="2000"/>
              <a:t>то је знатно веће од стандардно</a:t>
            </a:r>
            <a:r>
              <a:rPr lang="sr-Cyrl-CS" sz="2000"/>
              <a:t>г</a:t>
            </a:r>
            <a:r>
              <a:rPr lang="sr-Latn-CS" sz="2000"/>
              <a:t> одступањ</a:t>
            </a:r>
            <a:r>
              <a:rPr lang="sr-Cyrl-CS" sz="2000"/>
              <a:t>а узорка</a:t>
            </a:r>
            <a:endParaRPr lang="sr-Latn-CS" sz="2000"/>
          </a:p>
        </p:txBody>
      </p:sp>
      <p:graphicFrame>
        <p:nvGraphicFramePr>
          <p:cNvPr id="977924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292100" y="5276850"/>
          <a:ext cx="8729663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7924" name="Document" r:id="rId3" imgW="5919056" imgH="945680" progId="Word.Document.8">
                  <p:embed/>
                </p:oleObj>
              </mc:Choice>
              <mc:Fallback>
                <p:oleObj name="Document" r:id="rId3" imgW="5919056" imgH="945680" progId="Word.Document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21577"/>
                      <a:stretch>
                        <a:fillRect/>
                      </a:stretch>
                    </p:blipFill>
                    <p:spPr bwMode="auto">
                      <a:xfrm>
                        <a:off x="292100" y="5276850"/>
                        <a:ext cx="8729663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5AB1-4610-4817-A80B-FB63E61FDD76}" type="slidenum">
              <a:rPr lang="en-US"/>
              <a:pPr/>
              <a:t>92</a:t>
            </a:fld>
            <a:endParaRPr lang="en-US"/>
          </a:p>
        </p:txBody>
      </p:sp>
      <p:sp>
        <p:nvSpPr>
          <p:cNvPr id="979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Расподела популације и средине узорк</a:t>
            </a:r>
            <a:r>
              <a:rPr lang="sr-Cyrl-CS" sz="3600"/>
              <a:t>а</a:t>
            </a:r>
            <a:endParaRPr lang="sr-Latn-CS" sz="3600"/>
          </a:p>
        </p:txBody>
      </p:sp>
      <p:pic>
        <p:nvPicPr>
          <p:cNvPr id="979971" name="Picture 3" descr="Slika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49363" y="1385888"/>
            <a:ext cx="6719887" cy="5029200"/>
          </a:xfrm>
          <a:noFill/>
          <a:ln/>
        </p:spPr>
      </p:pic>
    </p:spTree>
  </p:cSld>
  <p:clrMapOvr>
    <a:masterClrMapping/>
  </p:clrMapOvr>
  <p:transition advTm="46519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019AB-39A0-4EF3-B01F-9164C1A318B5}" type="slidenum">
              <a:rPr lang="en-US"/>
              <a:pPr/>
              <a:t>93</a:t>
            </a:fld>
            <a:endParaRPr lang="en-US"/>
          </a:p>
        </p:txBody>
      </p:sp>
      <p:sp>
        <p:nvSpPr>
          <p:cNvPr id="982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Узорци </a:t>
            </a:r>
            <a:r>
              <a:rPr lang="sr-Latn-CS" sz="3600"/>
              <a:t>средин</a:t>
            </a:r>
            <a:r>
              <a:rPr lang="sr-Cyrl-CS" sz="3600"/>
              <a:t>а </a:t>
            </a:r>
            <a:r>
              <a:rPr lang="sr-Latn-CS" sz="3600"/>
              <a:t>из Стандардне Нормалне </a:t>
            </a:r>
            <a:r>
              <a:rPr lang="sr-Cyrl-CS" sz="3600"/>
              <a:t>променљиве</a:t>
            </a:r>
            <a:r>
              <a:rPr lang="sr-Latn-CS" sz="3600"/>
              <a:t> </a:t>
            </a:r>
          </a:p>
        </p:txBody>
      </p:sp>
      <p:sp>
        <p:nvSpPr>
          <p:cNvPr id="98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82020" name="Picture 4" descr="Slika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1388" y="1411288"/>
            <a:ext cx="7185025" cy="494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5BF50-9E15-4EE9-AD0B-FFEA5436D628}" type="slidenum">
              <a:rPr lang="en-US"/>
              <a:pPr/>
              <a:t>94</a:t>
            </a:fld>
            <a:endParaRPr lang="en-US"/>
          </a:p>
        </p:txBody>
      </p:sp>
      <p:sp>
        <p:nvSpPr>
          <p:cNvPr id="984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Стандардна грешка </a:t>
            </a:r>
            <a:r>
              <a:rPr lang="sr-Cyrl-CS" sz="3600"/>
              <a:t>средине </a:t>
            </a:r>
            <a:r>
              <a:rPr lang="en-GB" sz="3600"/>
              <a:t>узорка</a:t>
            </a:r>
            <a:endParaRPr lang="sr-Latn-CS" sz="3600"/>
          </a:p>
        </p:txBody>
      </p:sp>
      <p:sp>
        <p:nvSpPr>
          <p:cNvPr id="98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800"/>
              <a:t>У све четири расподеле средине су близу 0, средине родитељске расподеле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sr-Cyrl-CS" sz="2800"/>
              <a:t>С</a:t>
            </a:r>
            <a:r>
              <a:rPr lang="sr-Latn-CS" sz="2800"/>
              <a:t>тандардна одступања </a:t>
            </a:r>
            <a:r>
              <a:rPr lang="sr-Cyrl-CS" sz="2800"/>
              <a:t>су</a:t>
            </a:r>
            <a:r>
              <a:rPr lang="sr-Latn-CS" sz="2800"/>
              <a:t> </a:t>
            </a:r>
            <a:r>
              <a:rPr lang="sr-Cyrl-CS" sz="2800"/>
              <a:t>апроксимативно</a:t>
            </a:r>
          </a:p>
          <a:p>
            <a:pPr lvl="1">
              <a:lnSpc>
                <a:spcPct val="90000"/>
              </a:lnSpc>
            </a:pPr>
            <a:r>
              <a:rPr lang="sr-Latn-CS" sz="2400"/>
              <a:t>1 (родитељска расподела)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sr-Latn-CS" sz="2400"/>
              <a:t>1/2 (средина од 4)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sr-Latn-CS" sz="2400"/>
              <a:t>1/3</a:t>
            </a:r>
            <a:r>
              <a:rPr lang="sr-Cyrl-CS" sz="2400"/>
              <a:t> </a:t>
            </a:r>
            <a:r>
              <a:rPr lang="sr-Latn-CS" sz="2400"/>
              <a:t>(средина од 9) и 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sr-Latn-CS" sz="2400"/>
              <a:t>1/4 </a:t>
            </a:r>
            <a:r>
              <a:rPr lang="sr-Cyrl-CS" sz="2400"/>
              <a:t>(</a:t>
            </a:r>
            <a:r>
              <a:rPr lang="sr-Latn-CS" sz="2400"/>
              <a:t>средина </a:t>
            </a:r>
            <a:r>
              <a:rPr lang="sr-Cyrl-CS" sz="2400"/>
              <a:t>од </a:t>
            </a:r>
            <a:r>
              <a:rPr lang="sr-Latn-CS" sz="2400"/>
              <a:t>16)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Cyrl-CS" sz="2800"/>
              <a:t>Р</a:t>
            </a:r>
            <a:r>
              <a:rPr lang="sr-Latn-CS" sz="2800"/>
              <a:t>асподел</a:t>
            </a:r>
            <a:r>
              <a:rPr lang="sr-Cyrl-CS" sz="2800"/>
              <a:t>а </a:t>
            </a:r>
            <a:r>
              <a:rPr lang="sr-Latn-CS" sz="2800"/>
              <a:t>средине </a:t>
            </a:r>
            <a:r>
              <a:rPr lang="sr-Cyrl-CS" sz="2800"/>
              <a:t>узорка </a:t>
            </a:r>
            <a:r>
              <a:rPr lang="sr-Latn-CS" sz="2800"/>
              <a:t>има стандардно одступање</a:t>
            </a:r>
            <a:r>
              <a:rPr lang="sr-Cyrl-CS" sz="2800"/>
              <a:t>          </a:t>
            </a:r>
            <a:r>
              <a:rPr lang="sr-Latn-CS" sz="2800"/>
              <a:t>или 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sr-Latn-CS" sz="2400"/>
              <a:t>где је </a:t>
            </a:r>
            <a:r>
              <a:rPr lang="sr-Latn-CS" sz="2400">
                <a:sym typeface="Symbol" pitchFamily="18" charset="2"/>
              </a:rPr>
              <a:t></a:t>
            </a:r>
            <a:r>
              <a:rPr lang="sr-Cyrl-CS" sz="2400"/>
              <a:t> </a:t>
            </a:r>
            <a:r>
              <a:rPr lang="sr-Latn-CS" sz="2400"/>
              <a:t>стандардно одступање родитељске расподеле</a:t>
            </a:r>
            <a:r>
              <a:rPr lang="sr-Cyrl-CS" sz="2400"/>
              <a:t>,</a:t>
            </a:r>
            <a:r>
              <a:rPr lang="sr-Latn-CS" sz="2400"/>
              <a:t> а </a:t>
            </a:r>
            <a:r>
              <a:rPr lang="sr-Latn-CS" sz="2400" i="1"/>
              <a:t>n </a:t>
            </a:r>
            <a:r>
              <a:rPr lang="sr-Latn-CS" sz="2400"/>
              <a:t>је величина узорка</a:t>
            </a:r>
          </a:p>
        </p:txBody>
      </p:sp>
      <p:sp>
        <p:nvSpPr>
          <p:cNvPr id="9840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84069" name="Object 5"/>
          <p:cNvGraphicFramePr>
            <a:graphicFrameLocks noChangeAspect="1"/>
          </p:cNvGraphicFramePr>
          <p:nvPr/>
        </p:nvGraphicFramePr>
        <p:xfrm>
          <a:off x="2782888" y="4840288"/>
          <a:ext cx="849312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069" name="Equation" r:id="rId3" imgW="380835" imgH="203112" progId="Equation.3">
                  <p:embed/>
                </p:oleObj>
              </mc:Choice>
              <mc:Fallback>
                <p:oleObj name="Equation" r:id="rId3" imgW="380835" imgH="203112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2888" y="4840288"/>
                        <a:ext cx="849312" cy="446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40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84071" name="Object 7"/>
          <p:cNvGraphicFramePr>
            <a:graphicFrameLocks noChangeAspect="1"/>
          </p:cNvGraphicFramePr>
          <p:nvPr/>
        </p:nvGraphicFramePr>
        <p:xfrm>
          <a:off x="4376738" y="4851400"/>
          <a:ext cx="950912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071" name="Equation" r:id="rId5" imgW="457200" imgH="241300" progId="Equation.3">
                  <p:embed/>
                </p:oleObj>
              </mc:Choice>
              <mc:Fallback>
                <p:oleObj name="Equation" r:id="rId5" imgW="457200" imgH="2413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6738" y="4851400"/>
                        <a:ext cx="950912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8AF8D-973C-4ABD-8B0C-32FED3F97CED}" type="slidenum">
              <a:rPr lang="en-US"/>
              <a:pPr/>
              <a:t>95</a:t>
            </a:fld>
            <a:endParaRPr lang="en-US"/>
          </a:p>
        </p:txBody>
      </p:sp>
      <p:sp>
        <p:nvSpPr>
          <p:cNvPr id="986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000"/>
              <a:t>Р</a:t>
            </a:r>
            <a:r>
              <a:rPr lang="sr-Latn-CS" sz="3000"/>
              <a:t>асподела средине </a:t>
            </a:r>
            <a:r>
              <a:rPr lang="sr-Cyrl-CS" sz="3000"/>
              <a:t>узорка </a:t>
            </a:r>
            <a:r>
              <a:rPr lang="sr-Latn-CS" sz="3000"/>
              <a:t>4 посматрања из </a:t>
            </a:r>
            <a:r>
              <a:rPr lang="sr-Cyrl-CS" sz="3000"/>
              <a:t>Стандардне </a:t>
            </a:r>
            <a:r>
              <a:rPr lang="sr-Latn-CS" sz="3000"/>
              <a:t>Нормалне расподеле </a:t>
            </a:r>
          </a:p>
        </p:txBody>
      </p:sp>
      <p:sp>
        <p:nvSpPr>
          <p:cNvPr id="98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86116" name="Picture 4" descr="Slika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1113" y="1384300"/>
            <a:ext cx="6816725" cy="500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38C1-3B0E-43F3-AF4D-A8B3434B7F67}" type="slidenum">
              <a:rPr lang="en-US"/>
              <a:pPr/>
              <a:t>96</a:t>
            </a:fld>
            <a:endParaRPr lang="en-US"/>
          </a:p>
        </p:txBody>
      </p:sp>
      <p:sp>
        <p:nvSpPr>
          <p:cNvPr id="988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Стандардна грешка </a:t>
            </a:r>
            <a:r>
              <a:rPr lang="sr-Cyrl-CS" sz="3600"/>
              <a:t>средине </a:t>
            </a:r>
            <a:r>
              <a:rPr lang="en-GB" sz="3600"/>
              <a:t>узорка</a:t>
            </a:r>
            <a:endParaRPr lang="sr-Latn-CS" sz="3600"/>
          </a:p>
        </p:txBody>
      </p:sp>
      <p:sp>
        <p:nvSpPr>
          <p:cNvPr id="98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Средина узорка је предвиђање средине популације</a:t>
            </a:r>
            <a:endParaRPr lang="sr-Cyrl-CS"/>
          </a:p>
          <a:p>
            <a:r>
              <a:rPr lang="it-IT"/>
              <a:t>Стандардно одступање </a:t>
            </a:r>
            <a:r>
              <a:rPr lang="sr-Cyrl-CS"/>
              <a:t>њене </a:t>
            </a:r>
            <a:r>
              <a:rPr lang="it-IT"/>
              <a:t>расподел</a:t>
            </a:r>
            <a:r>
              <a:rPr lang="sr-Cyrl-CS"/>
              <a:t>е узорка </a:t>
            </a:r>
            <a:r>
              <a:rPr lang="it-IT"/>
              <a:t>зове се</a:t>
            </a:r>
            <a:endParaRPr lang="sr-Cyrl-CS"/>
          </a:p>
          <a:p>
            <a:pPr lvl="1"/>
            <a:r>
              <a:rPr lang="it-IT" b="1"/>
              <a:t>стандардна гре</a:t>
            </a:r>
            <a:r>
              <a:rPr lang="sr-Cyrl-CS" b="1"/>
              <a:t>ш</a:t>
            </a:r>
            <a:r>
              <a:rPr lang="it-IT" b="1"/>
              <a:t>ка</a:t>
            </a:r>
            <a:r>
              <a:rPr lang="it-IT"/>
              <a:t> </a:t>
            </a:r>
            <a:r>
              <a:rPr lang="sr-Cyrl-CS"/>
              <a:t>(</a:t>
            </a:r>
            <a:r>
              <a:rPr lang="sr-Latn-CS" b="1"/>
              <a:t>standard error</a:t>
            </a:r>
            <a:r>
              <a:rPr lang="sr-Cyrl-CS" b="1"/>
              <a:t> - se</a:t>
            </a:r>
            <a:r>
              <a:rPr lang="sr-Cyrl-CS"/>
              <a:t>) предвиђања или </a:t>
            </a:r>
            <a:r>
              <a:rPr lang="it-IT"/>
              <a:t>процене </a:t>
            </a:r>
            <a:endParaRPr lang="sr-Cyrl-CS"/>
          </a:p>
          <a:p>
            <a:r>
              <a:rPr lang="sr-Cyrl-CS"/>
              <a:t>Обезбеђује меру колико далеко је предвиђање </a:t>
            </a:r>
            <a:r>
              <a:rPr lang="it-IT"/>
              <a:t>од праве вредности</a:t>
            </a:r>
            <a:endParaRPr lang="sr-Latn-CS"/>
          </a:p>
        </p:txBody>
      </p:sp>
    </p:spTree>
  </p:cSld>
  <p:clrMapOvr>
    <a:masterClrMapping/>
  </p:clrMapOvr>
  <p:transition advTm="46519"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86980-C1FC-419A-8D6B-E45603B55943}" type="slidenum">
              <a:rPr lang="en-US"/>
              <a:pPr/>
              <a:t>97</a:t>
            </a:fld>
            <a:endParaRPr lang="en-US"/>
          </a:p>
        </p:txBody>
      </p:sp>
      <p:sp>
        <p:nvSpPr>
          <p:cNvPr id="990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Стандардна грешка </a:t>
            </a:r>
            <a:r>
              <a:rPr lang="sr-Cyrl-CS" sz="3600"/>
              <a:t>средине </a:t>
            </a:r>
            <a:r>
              <a:rPr lang="en-GB" sz="3600"/>
              <a:t>узорка</a:t>
            </a:r>
            <a:endParaRPr lang="sr-Latn-CS" sz="3600"/>
          </a:p>
        </p:txBody>
      </p:sp>
      <p:sp>
        <p:nvSpPr>
          <p:cNvPr id="99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У скоро свим практичним ситуацијама не знамо праву вредност варијансе популације </a:t>
            </a:r>
            <a:r>
              <a:rPr lang="sr-Latn-CS">
                <a:sym typeface="Symbol" pitchFamily="18" charset="2"/>
              </a:rPr>
              <a:t></a:t>
            </a:r>
            <a:r>
              <a:rPr lang="sr-Latn-CS" baseline="30000"/>
              <a:t>2</a:t>
            </a:r>
            <a:r>
              <a:rPr lang="sr-Latn-CS"/>
              <a:t>  већ само процену </a:t>
            </a:r>
            <a:r>
              <a:rPr lang="sr-Cyrl-CS" i="1"/>
              <a:t>s</a:t>
            </a:r>
            <a:r>
              <a:rPr lang="sr-Latn-CS" baseline="30000"/>
              <a:t>2</a:t>
            </a:r>
            <a:r>
              <a:rPr lang="sr-Latn-CS"/>
              <a:t> </a:t>
            </a:r>
            <a:endParaRPr lang="sr-Cyrl-CS"/>
          </a:p>
          <a:p>
            <a:r>
              <a:rPr lang="sr-Latn-CS"/>
              <a:t>Ово можемо да искористимо да проценимо стандардну грешку помоћу</a:t>
            </a:r>
            <a:endParaRPr lang="sr-Cyrl-CS"/>
          </a:p>
          <a:p>
            <a:endParaRPr lang="sr-Cyrl-CS"/>
          </a:p>
          <a:p>
            <a:r>
              <a:rPr lang="it-IT"/>
              <a:t>Ов</a:t>
            </a:r>
            <a:r>
              <a:rPr lang="sr-Cyrl-CS"/>
              <a:t>о</a:t>
            </a:r>
            <a:r>
              <a:rPr lang="it-IT"/>
              <a:t> предвиђање се узима као стандардна грешка средине</a:t>
            </a:r>
            <a:endParaRPr lang="sr-Latn-CS"/>
          </a:p>
        </p:txBody>
      </p:sp>
      <p:sp>
        <p:nvSpPr>
          <p:cNvPr id="9902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90213" name="Object 5"/>
          <p:cNvGraphicFramePr>
            <a:graphicFrameLocks noChangeAspect="1"/>
          </p:cNvGraphicFramePr>
          <p:nvPr/>
        </p:nvGraphicFramePr>
        <p:xfrm>
          <a:off x="1187450" y="4060825"/>
          <a:ext cx="1228725" cy="69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0213" name="Equation" r:id="rId3" imgW="355292" imgH="203024" progId="Equation.3">
                  <p:embed/>
                </p:oleObj>
              </mc:Choice>
              <mc:Fallback>
                <p:oleObj name="Equation" r:id="rId3" imgW="355292" imgH="203024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4060825"/>
                        <a:ext cx="1228725" cy="696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68B75-43E1-481F-87E0-BB3ECE3712D2}" type="slidenum">
              <a:rPr lang="en-US"/>
              <a:pPr/>
              <a:t>98</a:t>
            </a:fld>
            <a:endParaRPr lang="en-US"/>
          </a:p>
        </p:txBody>
      </p:sp>
      <p:sp>
        <p:nvSpPr>
          <p:cNvPr id="992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Стандардна грешка </a:t>
            </a:r>
            <a:r>
              <a:rPr lang="sr-Cyrl-CS" sz="3600"/>
              <a:t>средине </a:t>
            </a:r>
            <a:r>
              <a:rPr lang="en-GB" sz="3600"/>
              <a:t>узорка</a:t>
            </a:r>
            <a:endParaRPr lang="sr-Latn-CS" sz="3600"/>
          </a:p>
        </p:txBody>
      </p:sp>
      <p:sp>
        <p:nvSpPr>
          <p:cNvPr id="99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2800"/>
              <a:t>Kада је величина узорка </a:t>
            </a:r>
            <a:r>
              <a:rPr lang="sr-Latn-CS" sz="2800" i="1"/>
              <a:t>n</a:t>
            </a:r>
            <a:r>
              <a:rPr lang="sr-Latn-CS" sz="2800"/>
              <a:t> </a:t>
            </a:r>
            <a:r>
              <a:rPr lang="it-IT" sz="2800"/>
              <a:t>велика, расподела </a:t>
            </a:r>
            <a:r>
              <a:rPr lang="sr-Cyrl-CS" sz="2800"/>
              <a:t>узорка </a:t>
            </a:r>
            <a:r>
              <a:rPr lang="it-IT" sz="2800"/>
              <a:t>од </a:t>
            </a:r>
            <a:r>
              <a:rPr lang="sr-Cyrl-CS" sz="2800"/>
              <a:t>    </a:t>
            </a:r>
            <a:r>
              <a:rPr lang="sr-Latn-CS" sz="2800"/>
              <a:t>тежи ка Нормалној расподели</a:t>
            </a:r>
            <a:endParaRPr lang="sr-Cyrl-CS" sz="2800"/>
          </a:p>
          <a:p>
            <a:r>
              <a:rPr lang="sr-Latn-CS" sz="2800"/>
              <a:t>Такође можемо претпоставити да је </a:t>
            </a:r>
            <a:r>
              <a:rPr lang="sr-Latn-CS" sz="2800" i="1"/>
              <a:t>s</a:t>
            </a:r>
            <a:r>
              <a:rPr lang="sr-Latn-CS" sz="2800" baseline="30000"/>
              <a:t>2</a:t>
            </a:r>
            <a:r>
              <a:rPr lang="sr-Latn-CS" sz="2800"/>
              <a:t> добр</a:t>
            </a:r>
            <a:r>
              <a:rPr lang="sr-Cyrl-CS" sz="2800"/>
              <a:t>о</a:t>
            </a:r>
            <a:r>
              <a:rPr lang="sr-Latn-CS" sz="2800"/>
              <a:t> предвиђање од </a:t>
            </a:r>
            <a:r>
              <a:rPr lang="sr-Latn-CS" sz="2800">
                <a:sym typeface="Symbol" pitchFamily="18" charset="2"/>
              </a:rPr>
              <a:t></a:t>
            </a:r>
            <a:r>
              <a:rPr lang="sr-Latn-CS" sz="2800" baseline="30000"/>
              <a:t>2</a:t>
            </a:r>
            <a:r>
              <a:rPr lang="sr-Cyrl-CS" sz="2800"/>
              <a:t> </a:t>
            </a:r>
          </a:p>
          <a:p>
            <a:r>
              <a:rPr lang="sr-Cyrl-CS" sz="2800"/>
              <a:t>За</a:t>
            </a:r>
            <a:r>
              <a:rPr lang="sr-Latn-CS" sz="2800"/>
              <a:t> велико </a:t>
            </a:r>
            <a:r>
              <a:rPr lang="sr-Latn-CS" sz="2800" i="1"/>
              <a:t>n</a:t>
            </a:r>
            <a:r>
              <a:rPr lang="sr-Latn-CS" sz="2800"/>
              <a:t>, </a:t>
            </a:r>
            <a:r>
              <a:rPr lang="it-IT" sz="2800"/>
              <a:t> </a:t>
            </a:r>
            <a:r>
              <a:rPr lang="sr-Cyrl-CS" sz="2800"/>
              <a:t>    </a:t>
            </a:r>
            <a:r>
              <a:rPr lang="sr-Latn-CS" sz="2800"/>
              <a:t>је посматрањ</a:t>
            </a:r>
            <a:r>
              <a:rPr lang="sr-Cyrl-CS" sz="2800"/>
              <a:t>е </a:t>
            </a:r>
            <a:r>
              <a:rPr lang="sr-Latn-CS" sz="2800"/>
              <a:t>из Нормалне расподеле </a:t>
            </a:r>
            <a:endParaRPr lang="sr-Cyrl-CS" sz="2800"/>
          </a:p>
          <a:p>
            <a:pPr lvl="1"/>
            <a:r>
              <a:rPr lang="sr-Latn-CS" sz="2400"/>
              <a:t>са </a:t>
            </a:r>
            <a:r>
              <a:rPr lang="sr-Cyrl-CS" sz="2400"/>
              <a:t>средином</a:t>
            </a:r>
            <a:r>
              <a:rPr lang="sr-Latn-CS" sz="2400"/>
              <a:t> µ и </a:t>
            </a:r>
            <a:endParaRPr lang="sr-Cyrl-CS" sz="2400"/>
          </a:p>
          <a:p>
            <a:pPr lvl="1"/>
            <a:r>
              <a:rPr lang="sr-Latn-CS" sz="2400"/>
              <a:t>стандардним одступањем процењен</a:t>
            </a:r>
            <a:r>
              <a:rPr lang="sr-Cyrl-CS" sz="2400"/>
              <a:t>и</a:t>
            </a:r>
            <a:r>
              <a:rPr lang="sr-Latn-CS" sz="2400"/>
              <a:t>м </a:t>
            </a:r>
            <a:r>
              <a:rPr lang="sr-Cyrl-CS" sz="2400"/>
              <a:t>преко </a:t>
            </a:r>
          </a:p>
          <a:p>
            <a:r>
              <a:rPr lang="sr-Latn-CS" sz="2800"/>
              <a:t>Тако са </a:t>
            </a:r>
            <a:r>
              <a:rPr lang="sr-Cyrl-CS" sz="2800"/>
              <a:t>вероватноћом</a:t>
            </a:r>
            <a:r>
              <a:rPr lang="sr-Latn-CS" sz="2800"/>
              <a:t> 0.95,</a:t>
            </a:r>
            <a:r>
              <a:rPr lang="sr-Cyrl-CS" sz="2800"/>
              <a:t>       је унутар</a:t>
            </a:r>
            <a:r>
              <a:rPr lang="sr-Latn-CS" sz="2800"/>
              <a:t> 1.96 стандардних грешака µ</a:t>
            </a:r>
          </a:p>
        </p:txBody>
      </p:sp>
      <p:sp>
        <p:nvSpPr>
          <p:cNvPr id="9922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92261" name="Object 5"/>
          <p:cNvGraphicFramePr>
            <a:graphicFrameLocks noChangeAspect="1"/>
          </p:cNvGraphicFramePr>
          <p:nvPr/>
        </p:nvGraphicFramePr>
        <p:xfrm>
          <a:off x="2559050" y="1931988"/>
          <a:ext cx="32067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261" name="Equation" r:id="rId3" imgW="126725" imgH="177415" progId="Equation.3">
                  <p:embed/>
                </p:oleObj>
              </mc:Choice>
              <mc:Fallback>
                <p:oleObj name="Equation" r:id="rId3" imgW="126725" imgH="177415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9050" y="1931988"/>
                        <a:ext cx="320675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226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92263" name="Object 7"/>
          <p:cNvGraphicFramePr>
            <a:graphicFrameLocks noChangeAspect="1"/>
          </p:cNvGraphicFramePr>
          <p:nvPr/>
        </p:nvGraphicFramePr>
        <p:xfrm>
          <a:off x="3021013" y="3303588"/>
          <a:ext cx="373062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263" name="Equation" r:id="rId5" imgW="126725" imgH="177415" progId="Equation.3">
                  <p:embed/>
                </p:oleObj>
              </mc:Choice>
              <mc:Fallback>
                <p:oleObj name="Equation" r:id="rId5" imgW="126725" imgH="177415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1013" y="3303588"/>
                        <a:ext cx="373062" cy="544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226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92265" name="Object 9"/>
          <p:cNvGraphicFramePr>
            <a:graphicFrameLocks noChangeAspect="1"/>
          </p:cNvGraphicFramePr>
          <p:nvPr/>
        </p:nvGraphicFramePr>
        <p:xfrm>
          <a:off x="7851775" y="4675188"/>
          <a:ext cx="947738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265" name="Equation" r:id="rId7" imgW="355292" imgH="203024" progId="Equation.3">
                  <p:embed/>
                </p:oleObj>
              </mc:Choice>
              <mc:Fallback>
                <p:oleObj name="Equation" r:id="rId7" imgW="355292" imgH="203024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1775" y="4675188"/>
                        <a:ext cx="947738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226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92267" name="Object 11"/>
          <p:cNvGraphicFramePr>
            <a:graphicFrameLocks noChangeAspect="1"/>
          </p:cNvGraphicFramePr>
          <p:nvPr/>
        </p:nvGraphicFramePr>
        <p:xfrm>
          <a:off x="5616575" y="5186363"/>
          <a:ext cx="346075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267" name="Equation" r:id="rId9" imgW="126725" imgH="177415" progId="Equation.3">
                  <p:embed/>
                </p:oleObj>
              </mc:Choice>
              <mc:Fallback>
                <p:oleObj name="Equation" r:id="rId9" imgW="126725" imgH="177415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6575" y="5186363"/>
                        <a:ext cx="346075" cy="506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226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 advTm="46519"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D6D01-8109-4456-8973-E004938EC08A}" type="slidenum">
              <a:rPr lang="en-US"/>
              <a:pPr/>
              <a:t>99</a:t>
            </a:fld>
            <a:endParaRPr lang="en-US"/>
          </a:p>
        </p:txBody>
      </p:sp>
      <p:sp>
        <p:nvSpPr>
          <p:cNvPr id="994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Стандардна грешка </a:t>
            </a:r>
            <a:r>
              <a:rPr lang="sr-Cyrl-CS" sz="3600"/>
              <a:t>средине </a:t>
            </a:r>
            <a:r>
              <a:rPr lang="en-GB" sz="3600"/>
              <a:t>узорка</a:t>
            </a:r>
            <a:endParaRPr lang="sr-Latn-CS" sz="3600"/>
          </a:p>
        </p:txBody>
      </p:sp>
      <p:graphicFrame>
        <p:nvGraphicFramePr>
          <p:cNvPr id="99430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357188" y="1522413"/>
          <a:ext cx="8450262" cy="483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307" name="Document" r:id="rId3" imgW="6077641" imgH="3277302" progId="Word.Document.8">
                  <p:embed/>
                </p:oleObj>
              </mc:Choice>
              <mc:Fallback>
                <p:oleObj name="Document" r:id="rId3" imgW="6077641" imgH="3277302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711" r="5850" b="6168"/>
                      <a:stretch>
                        <a:fillRect/>
                      </a:stretch>
                    </p:blipFill>
                    <p:spPr bwMode="auto">
                      <a:xfrm>
                        <a:off x="357188" y="1522413"/>
                        <a:ext cx="8450262" cy="4832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922</TotalTime>
  <Words>8690</Words>
  <Application>Microsoft Office PowerPoint</Application>
  <PresentationFormat>On-screen Show (4:3)</PresentationFormat>
  <Paragraphs>1169</Paragraphs>
  <Slides>132</Slides>
  <Notes>132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132</vt:i4>
      </vt:variant>
    </vt:vector>
  </HeadingPairs>
  <TitlesOfParts>
    <vt:vector size="137" baseType="lpstr">
      <vt:lpstr>Arial</vt:lpstr>
      <vt:lpstr>Symbol</vt:lpstr>
      <vt:lpstr>FIT slajd predavanja</vt:lpstr>
      <vt:lpstr>Equation</vt:lpstr>
      <vt:lpstr>Document</vt:lpstr>
      <vt:lpstr>Вероватноћа. Нормална расподела. Прeдвиђање.</vt:lpstr>
      <vt:lpstr>Вероватноћа</vt:lpstr>
      <vt:lpstr>Вероватноћа</vt:lpstr>
      <vt:lpstr>Вероватноћа</vt:lpstr>
      <vt:lpstr>Особине вероватноће </vt:lpstr>
      <vt:lpstr>Особине вероватноће</vt:lpstr>
      <vt:lpstr>Расподела вероватноће и случајне променљиве</vt:lpstr>
      <vt:lpstr>Расподела вероватноће за број глава које су приказане у бацању једног новчића и у бацању два новчића </vt:lpstr>
      <vt:lpstr>Расподела вероватноће и случајне променљиве</vt:lpstr>
      <vt:lpstr>Биномна расподела (Binomial distribution)</vt:lpstr>
      <vt:lpstr>Биномна расподела</vt:lpstr>
      <vt:lpstr>Биномна расподела</vt:lpstr>
      <vt:lpstr>Биномна расподела</vt:lpstr>
      <vt:lpstr>Биномна расподела</vt:lpstr>
      <vt:lpstr>Биномна расподела</vt:lpstr>
      <vt:lpstr>Биномна расподела</vt:lpstr>
      <vt:lpstr>Биномна расподела</vt:lpstr>
      <vt:lpstr>Биномна расподела са различитим n,  p = 0.3</vt:lpstr>
      <vt:lpstr>Биномна расподела</vt:lpstr>
      <vt:lpstr>Средина и варијанса (Мean and variance)</vt:lpstr>
      <vt:lpstr>Средина и варијанса</vt:lpstr>
      <vt:lpstr>Средина и варијанса</vt:lpstr>
      <vt:lpstr>Средина и варијанса</vt:lpstr>
      <vt:lpstr>Средина и варијанса</vt:lpstr>
      <vt:lpstr>Средина и варијанса</vt:lpstr>
      <vt:lpstr>Kарактеристике средине и варијансе</vt:lpstr>
      <vt:lpstr>Kарактеристике средине и варијансе</vt:lpstr>
      <vt:lpstr>Kарактеристике средине и варијансе</vt:lpstr>
      <vt:lpstr>Kарактеристике средине и варијансе</vt:lpstr>
      <vt:lpstr>Kарактеристике средине и варијансе</vt:lpstr>
      <vt:lpstr>Kарактеристике средине и варијансе</vt:lpstr>
      <vt:lpstr>Kарактеристике средине и варијансе</vt:lpstr>
      <vt:lpstr>Poisson-ова расподела</vt:lpstr>
      <vt:lpstr>Poisson-ова расподела</vt:lpstr>
      <vt:lpstr>Poisson-ове расподеле са четири различите средине </vt:lpstr>
      <vt:lpstr>Вероватноћа непрекидних променљивих </vt:lpstr>
      <vt:lpstr>Вероватноћа непрекидних променљивих</vt:lpstr>
      <vt:lpstr>Хистограм који показује густину релативне учесталости </vt:lpstr>
      <vt:lpstr>Вероватноћа непрекидних променљивих</vt:lpstr>
      <vt:lpstr>Утицај на расподелу учесталости узорка чија величина расте </vt:lpstr>
      <vt:lpstr>Густина релативне учесталости или функција густине вероватноће, која показује вероватноћу посматрања између 10 и 20 </vt:lpstr>
      <vt:lpstr>Средина µ, стандарднo одступање σ, и функција густине вероватноће </vt:lpstr>
      <vt:lpstr>Нормална расподела (The Normal distribution) </vt:lpstr>
      <vt:lpstr>Биномна расподела за p = 0.3 и шест различитих вредности n, са одговарајућим кривама Нормалне расподеле </vt:lpstr>
      <vt:lpstr>Нормална расподела</vt:lpstr>
      <vt:lpstr>Нормална расподела</vt:lpstr>
      <vt:lpstr>Суме посматрања из Униформне расподеле </vt:lpstr>
      <vt:lpstr>Нормална расподела</vt:lpstr>
      <vt:lpstr>Особине Нормалне расподеле </vt:lpstr>
      <vt:lpstr>Стандардизована Нормална расподела </vt:lpstr>
      <vt:lpstr>Нормална расподела</vt:lpstr>
      <vt:lpstr>Особине Нормалне расподеле</vt:lpstr>
      <vt:lpstr>Jедностране и двостране процентне тачке (5%) Стандардизоване Нормалне расподеле </vt:lpstr>
      <vt:lpstr>Особине Нормалне расподеле</vt:lpstr>
      <vt:lpstr>Процентне тачке Нормалне расподеле </vt:lpstr>
      <vt:lpstr>Нормална расподела са различитим срединама и са различитим варијансама, која приказује двостране 5% тачке </vt:lpstr>
      <vt:lpstr>Особине Нормалне расподеле</vt:lpstr>
      <vt:lpstr>Особине Нормалне расподеле</vt:lpstr>
      <vt:lpstr>Особине Нормалне расподеле</vt:lpstr>
      <vt:lpstr>Особине Нормалне расподеле</vt:lpstr>
      <vt:lpstr>Променљиве које прате Нормалну расподелу </vt:lpstr>
      <vt:lpstr>Расподела висине у узорку од 1749 трудних жена (подаци из Brooke и други 1989) </vt:lpstr>
      <vt:lpstr>Расподела серума триглицерида и log10 триглицерида у крви из постељице 282 беба, која одговара кривама Нормалне расподеле </vt:lpstr>
      <vt:lpstr>Особине Нормалне расподеле</vt:lpstr>
      <vt:lpstr>Особине Нормалне расподеле</vt:lpstr>
      <vt:lpstr>Mерења серумских триглицерида у крви из пупчане врпце 282 бебе </vt:lpstr>
      <vt:lpstr>Особине Нормалне расподеле</vt:lpstr>
      <vt:lpstr>Особине Нормалне расподеле</vt:lpstr>
      <vt:lpstr>Особине Нормалне расподеле</vt:lpstr>
      <vt:lpstr>Особине Нормалне расподеле</vt:lpstr>
      <vt:lpstr>Особине Нормалне расподеле</vt:lpstr>
      <vt:lpstr>Особине Нормалне расподеле</vt:lpstr>
      <vt:lpstr>Особине Нормалне расподеле</vt:lpstr>
      <vt:lpstr>Нормални графикон (The Normal plot)</vt:lpstr>
      <vt:lpstr>Нормални графикон</vt:lpstr>
      <vt:lpstr>Нормални графикон</vt:lpstr>
      <vt:lpstr>Нормална расподела</vt:lpstr>
      <vt:lpstr>Нормални графикон</vt:lpstr>
      <vt:lpstr>Нормални графикон</vt:lpstr>
      <vt:lpstr>Витамин D измерен у крви 26 здравих мушкараца </vt:lpstr>
      <vt:lpstr>Прорачун Нормалног графикона за податке о витамину D </vt:lpstr>
      <vt:lpstr>Ниво витамина D у крви и log10 витамина D за 26 нормалних мушкараца, са Нормалним графиконима </vt:lpstr>
      <vt:lpstr>Натријум у крви и крвни притисак у систоли измерен код 250 пацијената, са Нормалним графиконима </vt:lpstr>
      <vt:lpstr>Нормални графикон</vt:lpstr>
      <vt:lpstr>Варијације Нормалног графикона за податке о витамину D </vt:lpstr>
      <vt:lpstr>Нормални графикон</vt:lpstr>
      <vt:lpstr>Расподеле узорака (Sampling distributions) </vt:lpstr>
      <vt:lpstr>Расподела популације </vt:lpstr>
      <vt:lpstr>Случајни узорци коришћени у експерименту узорка </vt:lpstr>
      <vt:lpstr>Расподела популације</vt:lpstr>
      <vt:lpstr>Стандардна грешка средине узорка </vt:lpstr>
      <vt:lpstr>Расподела популације и средине узорка</vt:lpstr>
      <vt:lpstr>Узорци средина из Стандардне Нормалне променљиве </vt:lpstr>
      <vt:lpstr>Стандардна грешка средине узорка</vt:lpstr>
      <vt:lpstr>Расподела средине узорка 4 посматрања из Стандардне Нормалне расподеле </vt:lpstr>
      <vt:lpstr>Стандардна грешка средине узорка</vt:lpstr>
      <vt:lpstr>Стандардна грешка средине узорка</vt:lpstr>
      <vt:lpstr>Стандардна грешка средине узорка</vt:lpstr>
      <vt:lpstr>Стандардна грешка средине узорка</vt:lpstr>
      <vt:lpstr>Стандардна грешка средине узорка</vt:lpstr>
      <vt:lpstr>Стандардна грешка средине узорка</vt:lpstr>
      <vt:lpstr>Интервали поверења (Confidence intervals)</vt:lpstr>
      <vt:lpstr>Интервали поверења</vt:lpstr>
      <vt:lpstr>Процентне тачке Нормалне расподеле </vt:lpstr>
      <vt:lpstr>Интервали поверења</vt:lpstr>
      <vt:lpstr>Интервали поверења</vt:lpstr>
      <vt:lpstr>Средина и 95% интервал поверења за 20 случајних узорака 100 посматрања из Стандардизоване Нормалне расподеле </vt:lpstr>
      <vt:lpstr>Процентне тачке Нормалне расподеле </vt:lpstr>
      <vt:lpstr>Интервали поверења</vt:lpstr>
      <vt:lpstr>Стандардна грешка и интервал поверења за пропорцију </vt:lpstr>
      <vt:lpstr>Стандардна грешка и интервал поверења за пропорцију</vt:lpstr>
      <vt:lpstr>Стандардна грешка и интервал поверења за пропорцију</vt:lpstr>
      <vt:lpstr>Стандардна грешка и интервал поверења за пропорцију</vt:lpstr>
      <vt:lpstr>Разлика између две средине </vt:lpstr>
      <vt:lpstr>Разлика између две средине</vt:lpstr>
      <vt:lpstr>Разлика између две средине</vt:lpstr>
      <vt:lpstr>Студија респираторних симптома код школске деце </vt:lpstr>
      <vt:lpstr>Разлика између две средине</vt:lpstr>
      <vt:lpstr>Разлика између две средине</vt:lpstr>
      <vt:lpstr>Поређење две пропорције </vt:lpstr>
      <vt:lpstr>Kашаљ током дана или ноћи код деце која имају 14 година и бронхитис пре 5-те године живота </vt:lpstr>
      <vt:lpstr>Поређење две пропорције</vt:lpstr>
      <vt:lpstr>Поређење две пропорције</vt:lpstr>
      <vt:lpstr>Поређење две пропорције</vt:lpstr>
      <vt:lpstr>Поређење две пропорције</vt:lpstr>
      <vt:lpstr>Поређење две пропорције</vt:lpstr>
      <vt:lpstr>Поређење две пропорције</vt:lpstr>
      <vt:lpstr>Поређење две пропорције</vt:lpstr>
      <vt:lpstr>Поређење две пропорције</vt:lpstr>
      <vt:lpstr>Поређење две пропорције</vt:lpstr>
      <vt:lpstr>Kоји је тачан интервал поверења? </vt:lpstr>
      <vt:lpstr>Kоји је тачан интервал поверења?</vt:lpstr>
    </vt:vector>
  </TitlesOfParts>
  <Company>MFK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Nemanja Zdravkovic</cp:lastModifiedBy>
  <cp:revision>482</cp:revision>
  <dcterms:created xsi:type="dcterms:W3CDTF">2006-09-26T20:52:51Z</dcterms:created>
  <dcterms:modified xsi:type="dcterms:W3CDTF">2023-12-15T20:30:11Z</dcterms:modified>
</cp:coreProperties>
</file>